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56" r:id="rId5"/>
    <p:sldId id="262" r:id="rId6"/>
    <p:sldId id="257" r:id="rId7"/>
    <p:sldId id="267" r:id="rId8"/>
    <p:sldId id="268" r:id="rId9"/>
    <p:sldId id="289" r:id="rId10"/>
    <p:sldId id="264" r:id="rId11"/>
    <p:sldId id="282" r:id="rId12"/>
    <p:sldId id="283" r:id="rId13"/>
    <p:sldId id="284" r:id="rId14"/>
    <p:sldId id="265" r:id="rId15"/>
    <p:sldId id="286" r:id="rId16"/>
    <p:sldId id="285" r:id="rId17"/>
    <p:sldId id="279" r:id="rId18"/>
    <p:sldId id="280" r:id="rId19"/>
    <p:sldId id="291" r:id="rId20"/>
    <p:sldId id="263" r:id="rId21"/>
    <p:sldId id="271" r:id="rId22"/>
    <p:sldId id="273" r:id="rId23"/>
    <p:sldId id="276" r:id="rId24"/>
    <p:sldId id="293" r:id="rId25"/>
    <p:sldId id="292" r:id="rId26"/>
    <p:sldId id="287" r:id="rId27"/>
    <p:sldId id="277" r:id="rId28"/>
    <p:sldId id="259"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8" autoAdjust="0"/>
    <p:restoredTop sz="94660"/>
  </p:normalViewPr>
  <p:slideViewPr>
    <p:cSldViewPr>
      <p:cViewPr varScale="1">
        <p:scale>
          <a:sx n="108" d="100"/>
          <a:sy n="108" d="100"/>
        </p:scale>
        <p:origin x="1758"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Hadley" userId="adfdfa6f-f91d-41fe-b5cc-d8d013c3d8aa" providerId="ADAL" clId="{22F270ED-7451-4672-9A78-A72E95B23013}"/>
    <pc:docChg chg="delSld">
      <pc:chgData name="Marie Hadley" userId="adfdfa6f-f91d-41fe-b5cc-d8d013c3d8aa" providerId="ADAL" clId="{22F270ED-7451-4672-9A78-A72E95B23013}" dt="2022-09-22T09:05:17.229" v="0" actId="2696"/>
      <pc:docMkLst>
        <pc:docMk/>
      </pc:docMkLst>
      <pc:sldChg chg="del">
        <pc:chgData name="Marie Hadley" userId="adfdfa6f-f91d-41fe-b5cc-d8d013c3d8aa" providerId="ADAL" clId="{22F270ED-7451-4672-9A78-A72E95B23013}" dt="2022-09-22T09:05:17.229" v="0" actId="2696"/>
        <pc:sldMkLst>
          <pc:docMk/>
          <pc:sldMk cId="778735333" sldId="29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1AB3D7-6523-4D3E-95CE-3ABD7861D786}" type="datetimeFigureOut">
              <a:rPr lang="en-GB" smtClean="0"/>
              <a:t>22/09/2022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9BA265-050C-4C98-9CC7-49FDBEED0C86}" type="slidenum">
              <a:rPr lang="en-GB" smtClean="0"/>
              <a:t>‹#›</a:t>
            </a:fld>
            <a:endParaRPr lang="en-GB"/>
          </a:p>
        </p:txBody>
      </p:sp>
    </p:spTree>
    <p:extLst>
      <p:ext uri="{BB962C8B-B14F-4D97-AF65-F5344CB8AC3E}">
        <p14:creationId xmlns:p14="http://schemas.microsoft.com/office/powerpoint/2010/main" val="2324300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t>I acknowledge the Traditional Custodians of the land on which I live and work, the Awabakal people,  and pay my respects to their Elders past, present, and emerging. I extend that respect to Aboriginal and Torres Strait Islander peoples here today.</a:t>
            </a:r>
            <a:endParaRPr lang="en-GB" i="1" dirty="0"/>
          </a:p>
          <a:p>
            <a:endParaRPr lang="en-AU" dirty="0"/>
          </a:p>
        </p:txBody>
      </p:sp>
      <p:sp>
        <p:nvSpPr>
          <p:cNvPr id="4" name="Slide Number Placeholder 3"/>
          <p:cNvSpPr>
            <a:spLocks noGrp="1"/>
          </p:cNvSpPr>
          <p:nvPr>
            <p:ph type="sldNum" sz="quarter" idx="5"/>
          </p:nvPr>
        </p:nvSpPr>
        <p:spPr/>
        <p:txBody>
          <a:bodyPr/>
          <a:lstStyle/>
          <a:p>
            <a:fld id="{9A9BA265-050C-4C98-9CC7-49FDBEED0C86}" type="slidenum">
              <a:rPr lang="en-GB" smtClean="0"/>
              <a:t>1</a:t>
            </a:fld>
            <a:endParaRPr lang="en-GB"/>
          </a:p>
        </p:txBody>
      </p:sp>
    </p:spTree>
    <p:extLst>
      <p:ext uri="{BB962C8B-B14F-4D97-AF65-F5344CB8AC3E}">
        <p14:creationId xmlns:p14="http://schemas.microsoft.com/office/powerpoint/2010/main" val="1143283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A9BA265-050C-4C98-9CC7-49FDBEED0C86}" type="slidenum">
              <a:rPr lang="en-GB" smtClean="0"/>
              <a:t>2</a:t>
            </a:fld>
            <a:endParaRPr lang="en-GB"/>
          </a:p>
        </p:txBody>
      </p:sp>
    </p:spTree>
    <p:extLst>
      <p:ext uri="{BB962C8B-B14F-4D97-AF65-F5344CB8AC3E}">
        <p14:creationId xmlns:p14="http://schemas.microsoft.com/office/powerpoint/2010/main" val="323994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A9BA265-050C-4C98-9CC7-49FDBEED0C86}" type="slidenum">
              <a:rPr lang="en-GB" smtClean="0"/>
              <a:t>7</a:t>
            </a:fld>
            <a:endParaRPr lang="en-GB"/>
          </a:p>
        </p:txBody>
      </p:sp>
    </p:spTree>
    <p:extLst>
      <p:ext uri="{BB962C8B-B14F-4D97-AF65-F5344CB8AC3E}">
        <p14:creationId xmlns:p14="http://schemas.microsoft.com/office/powerpoint/2010/main" val="242387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A9BA265-050C-4C98-9CC7-49FDBEED0C86}" type="slidenum">
              <a:rPr lang="en-GB" smtClean="0"/>
              <a:t>10</a:t>
            </a:fld>
            <a:endParaRPr lang="en-GB"/>
          </a:p>
        </p:txBody>
      </p:sp>
    </p:spTree>
    <p:extLst>
      <p:ext uri="{BB962C8B-B14F-4D97-AF65-F5344CB8AC3E}">
        <p14:creationId xmlns:p14="http://schemas.microsoft.com/office/powerpoint/2010/main" val="1265598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E698344-2025-40D8-A727-F47F7B78FFB3}" type="datetimeFigureOut">
              <a:rPr lang="en-GB" smtClean="0"/>
              <a:t>22/09/2022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C793D6-E7D5-46C2-BCC4-C56329296224}" type="slidenum">
              <a:rPr lang="en-GB" smtClean="0"/>
              <a:t>‹#›</a:t>
            </a:fld>
            <a:endParaRPr lang="en-GB"/>
          </a:p>
        </p:txBody>
      </p:sp>
    </p:spTree>
    <p:extLst>
      <p:ext uri="{BB962C8B-B14F-4D97-AF65-F5344CB8AC3E}">
        <p14:creationId xmlns:p14="http://schemas.microsoft.com/office/powerpoint/2010/main" val="2572188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E698344-2025-40D8-A727-F47F7B78FFB3}" type="datetimeFigureOut">
              <a:rPr lang="en-GB" smtClean="0"/>
              <a:t>22/09/2022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C793D6-E7D5-46C2-BCC4-C56329296224}" type="slidenum">
              <a:rPr lang="en-GB" smtClean="0"/>
              <a:t>‹#›</a:t>
            </a:fld>
            <a:endParaRPr lang="en-GB"/>
          </a:p>
        </p:txBody>
      </p:sp>
    </p:spTree>
    <p:extLst>
      <p:ext uri="{BB962C8B-B14F-4D97-AF65-F5344CB8AC3E}">
        <p14:creationId xmlns:p14="http://schemas.microsoft.com/office/powerpoint/2010/main" val="567508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E698344-2025-40D8-A727-F47F7B78FFB3}" type="datetimeFigureOut">
              <a:rPr lang="en-GB" smtClean="0"/>
              <a:t>22/09/2022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C793D6-E7D5-46C2-BCC4-C56329296224}" type="slidenum">
              <a:rPr lang="en-GB" smtClean="0"/>
              <a:t>‹#›</a:t>
            </a:fld>
            <a:endParaRPr lang="en-GB"/>
          </a:p>
        </p:txBody>
      </p:sp>
    </p:spTree>
    <p:extLst>
      <p:ext uri="{BB962C8B-B14F-4D97-AF65-F5344CB8AC3E}">
        <p14:creationId xmlns:p14="http://schemas.microsoft.com/office/powerpoint/2010/main" val="2802465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E698344-2025-40D8-A727-F47F7B78FFB3}" type="datetimeFigureOut">
              <a:rPr lang="en-GB" smtClean="0"/>
              <a:t>22/09/2022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C793D6-E7D5-46C2-BCC4-C56329296224}" type="slidenum">
              <a:rPr lang="en-GB" smtClean="0"/>
              <a:t>‹#›</a:t>
            </a:fld>
            <a:endParaRPr lang="en-GB"/>
          </a:p>
        </p:txBody>
      </p:sp>
    </p:spTree>
    <p:extLst>
      <p:ext uri="{BB962C8B-B14F-4D97-AF65-F5344CB8AC3E}">
        <p14:creationId xmlns:p14="http://schemas.microsoft.com/office/powerpoint/2010/main" val="2912986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698344-2025-40D8-A727-F47F7B78FFB3}" type="datetimeFigureOut">
              <a:rPr lang="en-GB" smtClean="0"/>
              <a:t>22/09/2022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C793D6-E7D5-46C2-BCC4-C56329296224}" type="slidenum">
              <a:rPr lang="en-GB" smtClean="0"/>
              <a:t>‹#›</a:t>
            </a:fld>
            <a:endParaRPr lang="en-GB"/>
          </a:p>
        </p:txBody>
      </p:sp>
    </p:spTree>
    <p:extLst>
      <p:ext uri="{BB962C8B-B14F-4D97-AF65-F5344CB8AC3E}">
        <p14:creationId xmlns:p14="http://schemas.microsoft.com/office/powerpoint/2010/main" val="101284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E698344-2025-40D8-A727-F47F7B78FFB3}" type="datetimeFigureOut">
              <a:rPr lang="en-GB" smtClean="0"/>
              <a:t>22/09/2022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C793D6-E7D5-46C2-BCC4-C56329296224}" type="slidenum">
              <a:rPr lang="en-GB" smtClean="0"/>
              <a:t>‹#›</a:t>
            </a:fld>
            <a:endParaRPr lang="en-GB"/>
          </a:p>
        </p:txBody>
      </p:sp>
    </p:spTree>
    <p:extLst>
      <p:ext uri="{BB962C8B-B14F-4D97-AF65-F5344CB8AC3E}">
        <p14:creationId xmlns:p14="http://schemas.microsoft.com/office/powerpoint/2010/main" val="1530826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E698344-2025-40D8-A727-F47F7B78FFB3}" type="datetimeFigureOut">
              <a:rPr lang="en-GB" smtClean="0"/>
              <a:t>22/09/2022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FC793D6-E7D5-46C2-BCC4-C56329296224}" type="slidenum">
              <a:rPr lang="en-GB" smtClean="0"/>
              <a:t>‹#›</a:t>
            </a:fld>
            <a:endParaRPr lang="en-GB"/>
          </a:p>
        </p:txBody>
      </p:sp>
    </p:spTree>
    <p:extLst>
      <p:ext uri="{BB962C8B-B14F-4D97-AF65-F5344CB8AC3E}">
        <p14:creationId xmlns:p14="http://schemas.microsoft.com/office/powerpoint/2010/main" val="1458850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E698344-2025-40D8-A727-F47F7B78FFB3}" type="datetimeFigureOut">
              <a:rPr lang="en-GB" smtClean="0"/>
              <a:t>22/09/2022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FC793D6-E7D5-46C2-BCC4-C56329296224}" type="slidenum">
              <a:rPr lang="en-GB" smtClean="0"/>
              <a:t>‹#›</a:t>
            </a:fld>
            <a:endParaRPr lang="en-GB"/>
          </a:p>
        </p:txBody>
      </p:sp>
    </p:spTree>
    <p:extLst>
      <p:ext uri="{BB962C8B-B14F-4D97-AF65-F5344CB8AC3E}">
        <p14:creationId xmlns:p14="http://schemas.microsoft.com/office/powerpoint/2010/main" val="2628722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698344-2025-40D8-A727-F47F7B78FFB3}" type="datetimeFigureOut">
              <a:rPr lang="en-GB" smtClean="0"/>
              <a:t>22/09/2022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FC793D6-E7D5-46C2-BCC4-C56329296224}" type="slidenum">
              <a:rPr lang="en-GB" smtClean="0"/>
              <a:t>‹#›</a:t>
            </a:fld>
            <a:endParaRPr lang="en-GB"/>
          </a:p>
        </p:txBody>
      </p:sp>
    </p:spTree>
    <p:extLst>
      <p:ext uri="{BB962C8B-B14F-4D97-AF65-F5344CB8AC3E}">
        <p14:creationId xmlns:p14="http://schemas.microsoft.com/office/powerpoint/2010/main" val="2663516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698344-2025-40D8-A727-F47F7B78FFB3}" type="datetimeFigureOut">
              <a:rPr lang="en-GB" smtClean="0"/>
              <a:t>22/09/2022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C793D6-E7D5-46C2-BCC4-C56329296224}" type="slidenum">
              <a:rPr lang="en-GB" smtClean="0"/>
              <a:t>‹#›</a:t>
            </a:fld>
            <a:endParaRPr lang="en-GB"/>
          </a:p>
        </p:txBody>
      </p:sp>
    </p:spTree>
    <p:extLst>
      <p:ext uri="{BB962C8B-B14F-4D97-AF65-F5344CB8AC3E}">
        <p14:creationId xmlns:p14="http://schemas.microsoft.com/office/powerpoint/2010/main" val="1002667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698344-2025-40D8-A727-F47F7B78FFB3}" type="datetimeFigureOut">
              <a:rPr lang="en-GB" smtClean="0"/>
              <a:t>22/09/2022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C793D6-E7D5-46C2-BCC4-C56329296224}" type="slidenum">
              <a:rPr lang="en-GB" smtClean="0"/>
              <a:t>‹#›</a:t>
            </a:fld>
            <a:endParaRPr lang="en-GB"/>
          </a:p>
        </p:txBody>
      </p:sp>
    </p:spTree>
    <p:extLst>
      <p:ext uri="{BB962C8B-B14F-4D97-AF65-F5344CB8AC3E}">
        <p14:creationId xmlns:p14="http://schemas.microsoft.com/office/powerpoint/2010/main" val="2186038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698344-2025-40D8-A727-F47F7B78FFB3}" type="datetimeFigureOut">
              <a:rPr lang="en-GB" smtClean="0"/>
              <a:t>22/09/2022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C793D6-E7D5-46C2-BCC4-C56329296224}" type="slidenum">
              <a:rPr lang="en-GB" smtClean="0"/>
              <a:t>‹#›</a:t>
            </a:fld>
            <a:endParaRPr lang="en-GB"/>
          </a:p>
        </p:txBody>
      </p:sp>
    </p:spTree>
    <p:extLst>
      <p:ext uri="{BB962C8B-B14F-4D97-AF65-F5344CB8AC3E}">
        <p14:creationId xmlns:p14="http://schemas.microsoft.com/office/powerpoint/2010/main" val="390028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unsplash.com/s/photos/aboriginal?utm_source=unsplash&amp;utm_medium=referral&amp;utm_content=creditCopyText" TargetMode="External"/><Relationship Id="rId4" Type="http://schemas.openxmlformats.org/officeDocument/2006/relationships/hyperlink" Target="https://unsplash.com/@mappingmegantravel?utm_source=unsplash&amp;utm_medium=referral&amp;utm_content=creditCopyTex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commons.wikimedia.org/wiki/File:Aboriginal_Art_Australia.jp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unsplash.com/@socialestate?utm_source=unsplash&amp;utm_medium=referral&amp;utm_content=creditCopyText"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s://unsplash.com/s/photos/parliament-house-australia?utm_source=unsplash&amp;utm_medium=referral&amp;utm_content=creditCopyText"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commons.wikimedia.org/wiki/File:Painted_Boomerang.jpg"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creativecommons.org/licenses/by-sa/4.0/deed.en"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pc.gov.au/inquiries/current/indigenous-art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commons.wikimedia.org/wiki/File:Kim_Kardashian_&amp;_Kris_Jenner_MTV_Awards.jp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g"/><Relationship Id="rId1" Type="http://schemas.openxmlformats.org/officeDocument/2006/relationships/slideLayout" Target="../slideLayouts/slideLayout3.xml"/><Relationship Id="rId5" Type="http://schemas.openxmlformats.org/officeDocument/2006/relationships/hyperlink" Target="https://creativecommons.org/licenses/by-sa/2.0/" TargetMode="External"/><Relationship Id="rId4" Type="http://schemas.openxmlformats.org/officeDocument/2006/relationships/hyperlink" Target="https://commons.wikimedia.org/wiki/File:Aboriginal_Religious_Art_(6854184762).jpg"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https://australiacouncil.gov.au/about-us/corporate-documents/protocols-for-working-with-indigenous-artist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visualarts.net.au/accounts/login/?next=/code-of-practice/" TargetMode="External"/><Relationship Id="rId2" Type="http://schemas.openxmlformats.org/officeDocument/2006/relationships/hyperlink" Target="(a)%20fair%20and%20ethical%20trade%20in%20Artwork;"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unsplash.com/@firmbee?utm_source=unsplash&amp;utm_medium=referral&amp;utm_content=creditCopyText"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s://unsplash.com/s/photos/facebook?utm_source=unsplash&amp;utm_medium=referral&amp;utm_content=creditCopyText"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terrijanke.com.au/true-tracks" TargetMode="External"/><Relationship Id="rId3" Type="http://schemas.openxmlformats.org/officeDocument/2006/relationships/hyperlink" Target="https://philpapers.org/rec/TODNOA-2" TargetMode="External"/><Relationship Id="rId7" Type="http://schemas.openxmlformats.org/officeDocument/2006/relationships/hyperlink" Target="https://www.booktopia.com.au/true-tracks-terri-janke/book/9781742236810.html" TargetMode="External"/><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hyperlink" Target="https://eprints.qut.edu.au/205870/2/Stephanie_Parkin_Thesis.pdf" TargetMode="External"/><Relationship Id="rId5" Type="http://schemas.openxmlformats.org/officeDocument/2006/relationships/hyperlink" Target="file:///C:\Users\mkh799\OneDrive%20-%20The%20University%20of%20Newcastle\visual%20(1).pdf" TargetMode="External"/><Relationship Id="rId10" Type="http://schemas.openxmlformats.org/officeDocument/2006/relationships/hyperlink" Target="https://pixabay.com/?utm_source=link-attribution&amp;utm_medium=referral&amp;utm_campaign=image&amp;utm_content=392068" TargetMode="External"/><Relationship Id="rId4" Type="http://schemas.openxmlformats.org/officeDocument/2006/relationships/hyperlink" Target="https://papers.ssrn.com/sol3/cf_dev/AbsByAuth.cfm?per_id=4282948" TargetMode="External"/><Relationship Id="rId9" Type="http://schemas.openxmlformats.org/officeDocument/2006/relationships/hyperlink" Target="https://pixabay.com/users/rossco-334437/?utm_source=link-attribution&amp;utm_medium=referral&amp;utm_campaign=image&amp;utm_content=392068"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commons.wikimedia.org/wiki/File:Mike_Tyson_2019_by_Glenn_Francis.jpg"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https://creativecommons.org/licenses/by-sa/4.0/deed.en"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users/falco-81448/?utm_source=link-attribution&amp;utm_medium=referral&amp;utm_campaign=image&amp;utm_content=537235"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pixabay.com/?utm_source=link-attribution&amp;utm_medium=referral&amp;utm_campaign=image&amp;utm_content=537235"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ommons.wikimedia.org/wiki/File:Aboriginal_Religious_Art_(6854184762).jpg" TargetMode="External"/><Relationship Id="rId2" Type="http://schemas.openxmlformats.org/officeDocument/2006/relationships/image" Target="../media/image5.jpg"/><Relationship Id="rId1" Type="http://schemas.openxmlformats.org/officeDocument/2006/relationships/slideLayout" Target="../slideLayouts/slideLayout3.xml"/><Relationship Id="rId4" Type="http://schemas.openxmlformats.org/officeDocument/2006/relationships/hyperlink" Target="https://creativecommons.org/licenses/by-sa/2.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commons.wikimedia.org/wiki/File:Aboriginal_Art_Australia.jp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utm_source=link-attribution&amp;utm_medium=referral&amp;utm_campaign=image&amp;utm_content=503445" TargetMode="External"/><Relationship Id="rId2" Type="http://schemas.openxmlformats.org/officeDocument/2006/relationships/hyperlink" Target="https://pixabay.com/users/esther1721-534895/?utm_source=link-attribution&amp;utm_medium=referral&amp;utm_campaign=image&amp;utm_content=503445" TargetMode="External"/><Relationship Id="rId1" Type="http://schemas.openxmlformats.org/officeDocument/2006/relationships/slideLayout" Target="../slideLayouts/slideLayout2.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grass, sky, outdoor, field&#10;&#10;Description automatically generated">
            <a:extLst>
              <a:ext uri="{FF2B5EF4-FFF2-40B4-BE49-F238E27FC236}">
                <a16:creationId xmlns:a16="http://schemas.microsoft.com/office/drawing/2014/main" id="{1270C445-13FB-4A76-8945-7DCD272F2A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13" name="Freeform: Shape 10">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p:cNvSpPr>
            <a:spLocks noGrp="1"/>
          </p:cNvSpPr>
          <p:nvPr>
            <p:ph type="subTitle" idx="1"/>
          </p:nvPr>
        </p:nvSpPr>
        <p:spPr>
          <a:xfrm>
            <a:off x="630936" y="5361741"/>
            <a:ext cx="6893392" cy="479701"/>
          </a:xfrm>
        </p:spPr>
        <p:txBody>
          <a:bodyPr>
            <a:noAutofit/>
          </a:bodyPr>
          <a:lstStyle/>
          <a:p>
            <a:pPr algn="l">
              <a:lnSpc>
                <a:spcPct val="90000"/>
              </a:lnSpc>
            </a:pPr>
            <a:r>
              <a:rPr lang="mi-NZ" sz="1600" dirty="0">
                <a:solidFill>
                  <a:srgbClr val="FFFFFF"/>
                </a:solidFill>
              </a:rPr>
              <a:t>Dr Marie Hadley (Lecturer, Newcastle Law School, University of Newcastle)</a:t>
            </a:r>
          </a:p>
          <a:p>
            <a:pPr algn="l">
              <a:lnSpc>
                <a:spcPct val="90000"/>
              </a:lnSpc>
            </a:pPr>
            <a:endParaRPr lang="mi-NZ" sz="1600" dirty="0">
              <a:solidFill>
                <a:srgbClr val="FFFFFF"/>
              </a:solidFill>
            </a:endParaRPr>
          </a:p>
          <a:p>
            <a:pPr algn="l">
              <a:lnSpc>
                <a:spcPct val="90000"/>
              </a:lnSpc>
            </a:pPr>
            <a:r>
              <a:rPr lang="mi-NZ" sz="1300" i="1" dirty="0">
                <a:solidFill>
                  <a:srgbClr val="FFFFFF"/>
                </a:solidFill>
              </a:rPr>
              <a:t>Aboriginal and/or Torres Strait Islander peoples should be aware that this presentation contains the names of people who have passed away. </a:t>
            </a:r>
            <a:endParaRPr lang="en-GB" sz="1300" dirty="0">
              <a:solidFill>
                <a:srgbClr val="FFFFFF"/>
              </a:solidFill>
            </a:endParaRPr>
          </a:p>
        </p:txBody>
      </p:sp>
      <p:sp>
        <p:nvSpPr>
          <p:cNvPr id="2" name="Title 1"/>
          <p:cNvSpPr>
            <a:spLocks noGrp="1"/>
          </p:cNvSpPr>
          <p:nvPr>
            <p:ph type="ctrTitle"/>
          </p:nvPr>
        </p:nvSpPr>
        <p:spPr>
          <a:xfrm>
            <a:off x="630936" y="4102381"/>
            <a:ext cx="6642044" cy="1336826"/>
          </a:xfrm>
        </p:spPr>
        <p:txBody>
          <a:bodyPr>
            <a:normAutofit/>
          </a:bodyPr>
          <a:lstStyle/>
          <a:p>
            <a:pPr algn="l">
              <a:lnSpc>
                <a:spcPct val="90000"/>
              </a:lnSpc>
            </a:pPr>
            <a:r>
              <a:rPr lang="mi-NZ" sz="4300" b="1" dirty="0">
                <a:solidFill>
                  <a:srgbClr val="FFFFFF"/>
                </a:solidFill>
              </a:rPr>
              <a:t>Cultural Appropriation &amp; Law</a:t>
            </a:r>
            <a:endParaRPr lang="en-GB" sz="4300" b="1" dirty="0">
              <a:solidFill>
                <a:srgbClr val="FFFFFF"/>
              </a:solidFill>
            </a:endParaRPr>
          </a:p>
        </p:txBody>
      </p:sp>
      <p:sp>
        <p:nvSpPr>
          <p:cNvPr id="8" name="TextBox 7">
            <a:extLst>
              <a:ext uri="{FF2B5EF4-FFF2-40B4-BE49-F238E27FC236}">
                <a16:creationId xmlns:a16="http://schemas.microsoft.com/office/drawing/2014/main" id="{18AD7FB5-29D6-4C31-808D-3FC879BC8CDD}"/>
              </a:ext>
            </a:extLst>
          </p:cNvPr>
          <p:cNvSpPr txBox="1"/>
          <p:nvPr/>
        </p:nvSpPr>
        <p:spPr>
          <a:xfrm>
            <a:off x="6084168" y="-1"/>
            <a:ext cx="3744416" cy="307777"/>
          </a:xfrm>
          <a:prstGeom prst="rect">
            <a:avLst/>
          </a:prstGeom>
          <a:noFill/>
        </p:spPr>
        <p:txBody>
          <a:bodyPr wrap="square" rtlCol="0">
            <a:spAutoFit/>
          </a:bodyPr>
          <a:lstStyle/>
          <a:p>
            <a:r>
              <a:rPr lang="en-AU" sz="1400" b="0" i="0" dirty="0">
                <a:solidFill>
                  <a:schemeClr val="bg1"/>
                </a:solidFill>
                <a:effectLst/>
                <a:latin typeface="-apple-system"/>
              </a:rPr>
              <a:t>Photo by Meg </a:t>
            </a:r>
            <a:r>
              <a:rPr lang="en-AU" sz="1400" b="0" i="0" dirty="0">
                <a:solidFill>
                  <a:schemeClr val="bg1"/>
                </a:solidFill>
                <a:effectLst/>
                <a:latin typeface="-apple-system"/>
                <a:hlinkClick r:id="rId4">
                  <a:extLst>
                    <a:ext uri="{A12FA001-AC4F-418D-AE19-62706E023703}">
                      <ahyp:hlinkClr xmlns:ahyp="http://schemas.microsoft.com/office/drawing/2018/hyperlinkcolor" val="tx"/>
                    </a:ext>
                  </a:extLst>
                </a:hlinkClick>
              </a:rPr>
              <a:t> </a:t>
            </a:r>
            <a:r>
              <a:rPr lang="en-AU" sz="1400" b="0" i="0" dirty="0" err="1">
                <a:solidFill>
                  <a:schemeClr val="bg1"/>
                </a:solidFill>
                <a:effectLst/>
                <a:latin typeface="-apple-system"/>
                <a:hlinkClick r:id="rId4">
                  <a:extLst>
                    <a:ext uri="{A12FA001-AC4F-418D-AE19-62706E023703}">
                      <ahyp:hlinkClr xmlns:ahyp="http://schemas.microsoft.com/office/drawing/2018/hyperlinkcolor" val="tx"/>
                    </a:ext>
                  </a:extLst>
                </a:hlinkClick>
              </a:rPr>
              <a:t>Jerrard</a:t>
            </a:r>
            <a:r>
              <a:rPr lang="en-AU" sz="1400" b="0" i="0" dirty="0">
                <a:solidFill>
                  <a:schemeClr val="bg1"/>
                </a:solidFill>
                <a:effectLst/>
                <a:latin typeface="-apple-system"/>
              </a:rPr>
              <a:t> on </a:t>
            </a:r>
            <a:r>
              <a:rPr lang="en-AU" sz="1400" b="0" i="0" dirty="0" err="1">
                <a:solidFill>
                  <a:schemeClr val="bg1"/>
                </a:solidFill>
                <a:effectLst/>
                <a:latin typeface="-apple-system"/>
                <a:hlinkClick r:id="rId5">
                  <a:extLst>
                    <a:ext uri="{A12FA001-AC4F-418D-AE19-62706E023703}">
                      <ahyp:hlinkClr xmlns:ahyp="http://schemas.microsoft.com/office/drawing/2018/hyperlinkcolor" val="tx"/>
                    </a:ext>
                  </a:extLst>
                </a:hlinkClick>
              </a:rPr>
              <a:t>Unsplash</a:t>
            </a:r>
            <a:endParaRPr lang="en-AU" sz="1400" dirty="0">
              <a:solidFill>
                <a:schemeClr val="bg1"/>
              </a:solidFill>
            </a:endParaRPr>
          </a:p>
        </p:txBody>
      </p:sp>
    </p:spTree>
    <p:extLst>
      <p:ext uri="{BB962C8B-B14F-4D97-AF65-F5344CB8AC3E}">
        <p14:creationId xmlns:p14="http://schemas.microsoft.com/office/powerpoint/2010/main" val="486228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856" y="107697"/>
            <a:ext cx="5487410" cy="1783080"/>
          </a:xfrm>
        </p:spPr>
        <p:txBody>
          <a:bodyPr anchor="b">
            <a:normAutofit/>
          </a:bodyPr>
          <a:lstStyle/>
          <a:p>
            <a:pPr>
              <a:lnSpc>
                <a:spcPct val="90000"/>
              </a:lnSpc>
            </a:pPr>
            <a:r>
              <a:rPr lang="mi-NZ" sz="4000" b="1" dirty="0"/>
              <a:t>Consumer law</a:t>
            </a:r>
            <a:endParaRPr lang="en-GB" sz="4000" b="1" dirty="0"/>
          </a:p>
        </p:txBody>
      </p:sp>
      <p:pic>
        <p:nvPicPr>
          <p:cNvPr id="6" name="Picture 5" descr="A close-up of a spider&#10;&#10;Description automatically generated with medium confidence">
            <a:extLst>
              <a:ext uri="{FF2B5EF4-FFF2-40B4-BE49-F238E27FC236}">
                <a16:creationId xmlns:a16="http://schemas.microsoft.com/office/drawing/2014/main" id="{F87C64A6-6D6B-45EA-84C4-ECDB7E8F6C9A}"/>
              </a:ext>
            </a:extLst>
          </p:cNvPr>
          <p:cNvPicPr>
            <a:picLocks noChangeAspect="1"/>
          </p:cNvPicPr>
          <p:nvPr/>
        </p:nvPicPr>
        <p:blipFill rotWithShape="1">
          <a:blip r:embed="rId3">
            <a:extLst>
              <a:ext uri="{28A0092B-C50C-407E-A947-70E740481C1C}">
                <a14:useLocalDpi xmlns:a14="http://schemas.microsoft.com/office/drawing/2010/main" val="0"/>
              </a:ext>
            </a:extLst>
          </a:blip>
          <a:srcRect l="31469" r="12251"/>
          <a:stretch/>
        </p:blipFill>
        <p:spPr>
          <a:xfrm>
            <a:off x="20" y="-8505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p:cNvSpPr>
            <a:spLocks noGrp="1"/>
          </p:cNvSpPr>
          <p:nvPr>
            <p:ph idx="1"/>
          </p:nvPr>
        </p:nvSpPr>
        <p:spPr>
          <a:xfrm>
            <a:off x="3563888" y="2036741"/>
            <a:ext cx="5487410" cy="4303471"/>
          </a:xfrm>
        </p:spPr>
        <p:txBody>
          <a:bodyPr>
            <a:normAutofit/>
          </a:bodyPr>
          <a:lstStyle/>
          <a:p>
            <a:r>
              <a:rPr lang="en-AU" sz="2000" b="0" i="0" u="none" strike="noStrike" dirty="0">
                <a:solidFill>
                  <a:srgbClr val="000000"/>
                </a:solidFill>
                <a:effectLst/>
                <a:latin typeface="+mj-lt"/>
              </a:rPr>
              <a:t>Approximately 80% of all Aboriginal-style art products sold in souvenir shops is fake and imported. </a:t>
            </a:r>
          </a:p>
          <a:p>
            <a:r>
              <a:rPr lang="en-AU" sz="2000" dirty="0">
                <a:solidFill>
                  <a:srgbClr val="000000"/>
                </a:solidFill>
                <a:latin typeface="+mj-lt"/>
              </a:rPr>
              <a:t>ACL s 18</a:t>
            </a:r>
            <a:r>
              <a:rPr lang="en-AU" sz="2000" i="1" dirty="0">
                <a:solidFill>
                  <a:srgbClr val="000000"/>
                </a:solidFill>
                <a:latin typeface="+mj-lt"/>
              </a:rPr>
              <a:t> </a:t>
            </a:r>
            <a:r>
              <a:rPr lang="en-AU" sz="2000" b="0" i="1" u="none" strike="noStrike" dirty="0">
                <a:solidFill>
                  <a:srgbClr val="000000"/>
                </a:solidFill>
                <a:effectLst/>
                <a:latin typeface="+mj-lt"/>
              </a:rPr>
              <a:t>‘prohibits a person, in trade or commerce, from engaging in conduct that is misleading or deceptive or is likely to mislead or deceive’ </a:t>
            </a:r>
          </a:p>
          <a:p>
            <a:r>
              <a:rPr lang="en-AU" sz="2000" dirty="0">
                <a:solidFill>
                  <a:srgbClr val="000000"/>
                </a:solidFill>
                <a:latin typeface="+mj-lt"/>
              </a:rPr>
              <a:t>Substantial penalties are available under the ACL</a:t>
            </a:r>
          </a:p>
          <a:p>
            <a:r>
              <a:rPr lang="en-AU" sz="2000" dirty="0">
                <a:solidFill>
                  <a:srgbClr val="000000"/>
                </a:solidFill>
                <a:latin typeface="+mj-lt"/>
              </a:rPr>
              <a:t>prevents the fraudulent marketing of arts and crafts featuring Aboriginal-inspired imagery or painted in an Aboriginal style as “Aboriginal”</a:t>
            </a:r>
          </a:p>
          <a:p>
            <a:endParaRPr lang="en-GB" sz="1900" dirty="0"/>
          </a:p>
        </p:txBody>
      </p:sp>
      <p:sp>
        <p:nvSpPr>
          <p:cNvPr id="4" name="TextBox 3">
            <a:extLst>
              <a:ext uri="{FF2B5EF4-FFF2-40B4-BE49-F238E27FC236}">
                <a16:creationId xmlns:a16="http://schemas.microsoft.com/office/drawing/2014/main" id="{9217184A-9A59-4DAF-89CF-E1BBBD4AA084}"/>
              </a:ext>
            </a:extLst>
          </p:cNvPr>
          <p:cNvSpPr txBox="1"/>
          <p:nvPr/>
        </p:nvSpPr>
        <p:spPr>
          <a:xfrm>
            <a:off x="3275856" y="6314834"/>
            <a:ext cx="5487410" cy="553998"/>
          </a:xfrm>
          <a:prstGeom prst="rect">
            <a:avLst/>
          </a:prstGeom>
          <a:noFill/>
        </p:spPr>
        <p:txBody>
          <a:bodyPr wrap="square" rtlCol="0">
            <a:spAutoFit/>
          </a:bodyPr>
          <a:lstStyle/>
          <a:p>
            <a:pPr>
              <a:spcAft>
                <a:spcPts val="600"/>
              </a:spcAft>
            </a:pPr>
            <a:r>
              <a:rPr lang="de-DE" sz="1500" b="0" i="0" dirty="0">
                <a:solidFill>
                  <a:srgbClr val="202122"/>
                </a:solidFill>
                <a:effectLst/>
                <a:hlinkClick r:id="rId4"/>
              </a:rPr>
              <a:t>Aboriginal Rock Art, Ubirr Art Site, Kakadu National Park, Australia </a:t>
            </a:r>
            <a:r>
              <a:rPr lang="en-AU" sz="1500" dirty="0">
                <a:solidFill>
                  <a:srgbClr val="202122"/>
                </a:solidFill>
              </a:rPr>
              <a:t>© </a:t>
            </a:r>
            <a:r>
              <a:rPr lang="en-AU" sz="1500" b="0" i="0" dirty="0">
                <a:solidFill>
                  <a:srgbClr val="202122"/>
                </a:solidFill>
                <a:effectLst/>
              </a:rPr>
              <a:t>Thomas </a:t>
            </a:r>
            <a:r>
              <a:rPr lang="en-AU" sz="1500" b="0" i="0" dirty="0">
                <a:effectLst/>
              </a:rPr>
              <a:t>Schoch</a:t>
            </a:r>
            <a:r>
              <a:rPr lang="en-AU" sz="1500" dirty="0">
                <a:hlinkClick r:id="rId5">
                  <a:extLst>
                    <a:ext uri="{A12FA001-AC4F-418D-AE19-62706E023703}">
                      <ahyp:hlinkClr xmlns:ahyp="http://schemas.microsoft.com/office/drawing/2018/hyperlinkcolor" val="tx"/>
                    </a:ext>
                  </a:extLst>
                </a:hlinkClick>
              </a:rPr>
              <a:t> CC-BY 3.0 License</a:t>
            </a:r>
            <a:endParaRPr lang="en-AU" sz="1500" dirty="0"/>
          </a:p>
        </p:txBody>
      </p:sp>
    </p:spTree>
    <p:extLst>
      <p:ext uri="{BB962C8B-B14F-4D97-AF65-F5344CB8AC3E}">
        <p14:creationId xmlns:p14="http://schemas.microsoft.com/office/powerpoint/2010/main" val="3121646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chemeClr val="accent6">
                    <a:lumMod val="75000"/>
                  </a:schemeClr>
                </a:solidFill>
              </a:rPr>
              <a:t>Key cases</a:t>
            </a:r>
          </a:p>
        </p:txBody>
      </p:sp>
      <p:sp>
        <p:nvSpPr>
          <p:cNvPr id="3" name="Content Placeholder 2"/>
          <p:cNvSpPr>
            <a:spLocks noGrp="1"/>
          </p:cNvSpPr>
          <p:nvPr>
            <p:ph idx="1"/>
          </p:nvPr>
        </p:nvSpPr>
        <p:spPr>
          <a:xfrm>
            <a:off x="179512" y="1268760"/>
            <a:ext cx="8640960" cy="5112568"/>
          </a:xfrm>
        </p:spPr>
        <p:txBody>
          <a:bodyPr>
            <a:normAutofit fontScale="92500"/>
          </a:bodyPr>
          <a:lstStyle/>
          <a:p>
            <a:pPr marL="0" indent="0">
              <a:buNone/>
            </a:pPr>
            <a:r>
              <a:rPr lang="en-AU" sz="2400" b="1" i="1" u="none" strike="noStrike" dirty="0">
                <a:solidFill>
                  <a:srgbClr val="000000"/>
                </a:solidFill>
                <a:effectLst/>
                <a:latin typeface="+mj-lt"/>
              </a:rPr>
              <a:t>Dreamtime Creations </a:t>
            </a:r>
            <a:r>
              <a:rPr lang="en-AU" sz="2400" b="1" u="none" strike="noStrike" dirty="0">
                <a:solidFill>
                  <a:srgbClr val="000000"/>
                </a:solidFill>
                <a:effectLst/>
                <a:latin typeface="+mj-lt"/>
              </a:rPr>
              <a:t>(2009</a:t>
            </a:r>
            <a:r>
              <a:rPr lang="en-AU" sz="2400" b="0" u="none" strike="noStrike" dirty="0">
                <a:solidFill>
                  <a:srgbClr val="000000"/>
                </a:solidFill>
                <a:effectLst/>
                <a:latin typeface="+mj-lt"/>
              </a:rPr>
              <a:t>): fake Indigenous persona ‘</a:t>
            </a:r>
            <a:r>
              <a:rPr lang="en-AU" sz="2400" b="0" u="none" strike="noStrike" dirty="0" err="1">
                <a:solidFill>
                  <a:srgbClr val="000000"/>
                </a:solidFill>
                <a:effectLst/>
                <a:latin typeface="+mj-lt"/>
              </a:rPr>
              <a:t>Ubanoo</a:t>
            </a:r>
            <a:r>
              <a:rPr lang="en-AU" sz="2400" b="0" u="none" strike="noStrike" dirty="0">
                <a:solidFill>
                  <a:srgbClr val="000000"/>
                </a:solidFill>
                <a:effectLst/>
                <a:latin typeface="+mj-lt"/>
              </a:rPr>
              <a:t> Brown’, fake certificates of authenticity ‘Authentic Aboriginal Painting, ‘Aboriginal Fine Art Canvas’, stickers affixed that sai</a:t>
            </a:r>
            <a:r>
              <a:rPr lang="en-AU" sz="2400" dirty="0">
                <a:solidFill>
                  <a:srgbClr val="000000"/>
                </a:solidFill>
                <a:latin typeface="+mj-lt"/>
              </a:rPr>
              <a:t>d ‘Traditional Hand Painted Aboriginal Art’, ‘Authentic Aboriginal Art’. S 52 TPA</a:t>
            </a:r>
            <a:endParaRPr lang="en-AU" sz="2400" b="0" i="1" u="none" strike="noStrike" dirty="0">
              <a:solidFill>
                <a:srgbClr val="000000"/>
              </a:solidFill>
              <a:effectLst/>
              <a:latin typeface="+mj-lt"/>
            </a:endParaRPr>
          </a:p>
          <a:p>
            <a:pPr marL="0" indent="0">
              <a:buNone/>
            </a:pPr>
            <a:endParaRPr lang="en-AU" sz="2400" i="1" dirty="0">
              <a:solidFill>
                <a:srgbClr val="000000"/>
              </a:solidFill>
              <a:latin typeface="+mj-lt"/>
            </a:endParaRPr>
          </a:p>
          <a:p>
            <a:pPr marL="0" indent="0">
              <a:buNone/>
            </a:pPr>
            <a:r>
              <a:rPr lang="en-AU" sz="2400" b="1" i="1" dirty="0" err="1">
                <a:solidFill>
                  <a:srgbClr val="000000"/>
                </a:solidFill>
                <a:latin typeface="+mj-lt"/>
              </a:rPr>
              <a:t>Nooravi</a:t>
            </a:r>
            <a:r>
              <a:rPr lang="en-AU" sz="2400" b="1" i="1" dirty="0">
                <a:solidFill>
                  <a:srgbClr val="000000"/>
                </a:solidFill>
                <a:latin typeface="+mj-lt"/>
              </a:rPr>
              <a:t> [2008] </a:t>
            </a:r>
            <a:r>
              <a:rPr lang="en-AU" sz="2400" dirty="0">
                <a:solidFill>
                  <a:srgbClr val="000000"/>
                </a:solidFill>
                <a:latin typeface="+mj-lt"/>
              </a:rPr>
              <a:t>(T/as </a:t>
            </a:r>
            <a:r>
              <a:rPr lang="en-AU" sz="2400" dirty="0" err="1">
                <a:solidFill>
                  <a:srgbClr val="000000"/>
                </a:solidFill>
                <a:latin typeface="+mj-lt"/>
              </a:rPr>
              <a:t>Doongal</a:t>
            </a:r>
            <a:r>
              <a:rPr lang="en-AU" sz="2400" dirty="0">
                <a:solidFill>
                  <a:srgbClr val="000000"/>
                </a:solidFill>
                <a:latin typeface="+mj-lt"/>
              </a:rPr>
              <a:t> Aboriginal Art and Artefacts): false representation that artists were of Aboriginal descent. False certificates of authenticity. S 52 TPA.</a:t>
            </a:r>
          </a:p>
          <a:p>
            <a:pPr marL="0" indent="0">
              <a:buNone/>
            </a:pPr>
            <a:endParaRPr lang="en-AU" sz="2400" i="1" dirty="0">
              <a:solidFill>
                <a:srgbClr val="000000"/>
              </a:solidFill>
              <a:latin typeface="+mj-lt"/>
            </a:endParaRPr>
          </a:p>
          <a:p>
            <a:pPr marL="0" indent="0">
              <a:buNone/>
            </a:pPr>
            <a:r>
              <a:rPr lang="en-AU" sz="2400" b="1" i="1" dirty="0" err="1">
                <a:solidFill>
                  <a:srgbClr val="000000"/>
                </a:solidFill>
                <a:latin typeface="+mj-lt"/>
              </a:rPr>
              <a:t>Birubi</a:t>
            </a:r>
            <a:r>
              <a:rPr lang="en-AU" sz="2400" b="1" i="1" dirty="0">
                <a:solidFill>
                  <a:srgbClr val="000000"/>
                </a:solidFill>
                <a:latin typeface="+mj-lt"/>
              </a:rPr>
              <a:t> Art [2018]: </a:t>
            </a:r>
            <a:r>
              <a:rPr lang="en-AU" sz="2400" b="1" dirty="0">
                <a:solidFill>
                  <a:srgbClr val="000000"/>
                </a:solidFill>
                <a:latin typeface="+mj-lt"/>
              </a:rPr>
              <a:t> </a:t>
            </a:r>
            <a:r>
              <a:rPr lang="en-AU" sz="2400" dirty="0">
                <a:solidFill>
                  <a:srgbClr val="000000"/>
                </a:solidFill>
                <a:latin typeface="+mj-lt"/>
              </a:rPr>
              <a:t>false/misleading representations that the products were made in Australia and/or were </a:t>
            </a:r>
            <a:r>
              <a:rPr lang="en-AU" sz="2400" dirty="0" err="1">
                <a:solidFill>
                  <a:srgbClr val="000000"/>
                </a:solidFill>
                <a:latin typeface="+mj-lt"/>
              </a:rPr>
              <a:t>handpainted</a:t>
            </a:r>
            <a:r>
              <a:rPr lang="en-AU" sz="2400" dirty="0">
                <a:solidFill>
                  <a:srgbClr val="000000"/>
                </a:solidFill>
                <a:latin typeface="+mj-lt"/>
              </a:rPr>
              <a:t> by Aboriginal artisans (made in Indonesia). ‘Authentic Aboriginal art’ ‘Hand Painted’. $2.3 million penalty – general deterrent. breaches of s 18, 29(1)(a) and (k), 33 ACL.</a:t>
            </a:r>
          </a:p>
          <a:p>
            <a:pPr marL="0" indent="0">
              <a:buNone/>
            </a:pPr>
            <a:endParaRPr lang="en-AU" sz="2400" b="1" u="none" strike="noStrike" dirty="0">
              <a:solidFill>
                <a:srgbClr val="000000"/>
              </a:solidFill>
              <a:effectLst/>
              <a:latin typeface="+mj-lt"/>
            </a:endParaRPr>
          </a:p>
          <a:p>
            <a:endParaRPr lang="en-AU" sz="1800" i="1" dirty="0">
              <a:solidFill>
                <a:srgbClr val="000000"/>
              </a:solidFill>
              <a:latin typeface="Times New Roman" panose="02020603050405020304" pitchFamily="18" charset="0"/>
            </a:endParaRPr>
          </a:p>
          <a:p>
            <a:endParaRPr lang="en-AU" sz="1800" i="1" dirty="0">
              <a:solidFill>
                <a:srgbClr val="000000"/>
              </a:solidFill>
              <a:latin typeface="Times New Roman" panose="02020603050405020304" pitchFamily="18" charset="0"/>
            </a:endParaRPr>
          </a:p>
          <a:p>
            <a:endParaRPr lang="en-AU" sz="1800" i="1" dirty="0">
              <a:solidFill>
                <a:srgbClr val="000000"/>
              </a:solidFill>
              <a:latin typeface="Times New Roman" panose="02020603050405020304" pitchFamily="18" charset="0"/>
            </a:endParaRPr>
          </a:p>
          <a:p>
            <a:endParaRPr lang="en-AU" sz="1800" i="1" dirty="0">
              <a:solidFill>
                <a:srgbClr val="000000"/>
              </a:solidFill>
              <a:latin typeface="Times New Roman" panose="02020603050405020304" pitchFamily="18" charset="0"/>
            </a:endParaRPr>
          </a:p>
          <a:p>
            <a:endParaRPr lang="en-AU" sz="1800" i="1" dirty="0">
              <a:solidFill>
                <a:srgbClr val="000000"/>
              </a:solidFill>
              <a:latin typeface="Times New Roman" panose="02020603050405020304" pitchFamily="18" charset="0"/>
            </a:endParaRPr>
          </a:p>
          <a:p>
            <a:endParaRPr lang="en-AU" sz="18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110362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weapon&#10;&#10;Description automatically generated">
            <a:extLst>
              <a:ext uri="{FF2B5EF4-FFF2-40B4-BE49-F238E27FC236}">
                <a16:creationId xmlns:a16="http://schemas.microsoft.com/office/drawing/2014/main" id="{06DD6FC1-6C8F-47F4-9C5B-A2210803634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059" r="8554" b="-1"/>
          <a:stretch/>
        </p:blipFill>
        <p:spPr>
          <a:xfrm>
            <a:off x="433227" y="424330"/>
            <a:ext cx="8277545"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p:spPr>
      </p:pic>
      <p:sp>
        <p:nvSpPr>
          <p:cNvPr id="2" name="TextBox 1"/>
          <p:cNvSpPr txBox="1"/>
          <p:nvPr/>
        </p:nvSpPr>
        <p:spPr>
          <a:xfrm>
            <a:off x="6012160" y="6453335"/>
            <a:ext cx="3024336" cy="307777"/>
          </a:xfrm>
          <a:prstGeom prst="rect">
            <a:avLst/>
          </a:prstGeom>
          <a:noFill/>
        </p:spPr>
        <p:txBody>
          <a:bodyPr wrap="square" rtlCol="0">
            <a:spAutoFit/>
          </a:bodyPr>
          <a:lstStyle/>
          <a:p>
            <a:r>
              <a:rPr lang="mi-NZ" sz="1400" dirty="0"/>
              <a:t>Photograph courtesy of the ACCC</a:t>
            </a:r>
            <a:endParaRPr lang="en-GB" sz="1400" dirty="0"/>
          </a:p>
        </p:txBody>
      </p:sp>
    </p:spTree>
    <p:extLst>
      <p:ext uri="{BB962C8B-B14F-4D97-AF65-F5344CB8AC3E}">
        <p14:creationId xmlns:p14="http://schemas.microsoft.com/office/powerpoint/2010/main" val="2922425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5C2857-F6FD-480F-9770-CBBB044C395C}"/>
              </a:ext>
            </a:extLst>
          </p:cNvPr>
          <p:cNvSpPr>
            <a:spLocks noGrp="1"/>
          </p:cNvSpPr>
          <p:nvPr>
            <p:ph type="title"/>
          </p:nvPr>
        </p:nvSpPr>
        <p:spPr>
          <a:xfrm>
            <a:off x="276602" y="640080"/>
            <a:ext cx="3810766" cy="1481328"/>
          </a:xfrm>
        </p:spPr>
        <p:txBody>
          <a:bodyPr anchor="b">
            <a:normAutofit/>
          </a:bodyPr>
          <a:lstStyle/>
          <a:p>
            <a:pPr>
              <a:lnSpc>
                <a:spcPct val="90000"/>
              </a:lnSpc>
            </a:pPr>
            <a:r>
              <a:rPr lang="en-AU" b="1" dirty="0">
                <a:solidFill>
                  <a:schemeClr val="accent6">
                    <a:lumMod val="75000"/>
                  </a:schemeClr>
                </a:solidFill>
              </a:rPr>
              <a:t>Key takeaways</a:t>
            </a:r>
          </a:p>
        </p:txBody>
      </p:sp>
      <p:sp>
        <p:nvSpPr>
          <p:cNvPr id="19"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A16FE48-0F87-4FCB-A4D0-CFA1AE3C8DC8}"/>
              </a:ext>
            </a:extLst>
          </p:cNvPr>
          <p:cNvSpPr>
            <a:spLocks noGrp="1"/>
          </p:cNvSpPr>
          <p:nvPr>
            <p:ph idx="1"/>
          </p:nvPr>
        </p:nvSpPr>
        <p:spPr>
          <a:xfrm>
            <a:off x="473202" y="2660904"/>
            <a:ext cx="3810766" cy="4142232"/>
          </a:xfrm>
        </p:spPr>
        <p:txBody>
          <a:bodyPr anchor="t">
            <a:normAutofit/>
          </a:bodyPr>
          <a:lstStyle/>
          <a:p>
            <a:r>
              <a:rPr lang="en-AU" sz="2400" b="0" u="none" strike="noStrike" dirty="0">
                <a:effectLst/>
              </a:rPr>
              <a:t>The product must specifically claim to be authentic</a:t>
            </a:r>
          </a:p>
          <a:p>
            <a:r>
              <a:rPr lang="en-AU" sz="2400" dirty="0"/>
              <a:t>If made overseas, it must indicate its overseas origin</a:t>
            </a:r>
          </a:p>
          <a:p>
            <a:r>
              <a:rPr lang="en-AU" sz="2400" dirty="0"/>
              <a:t>The law prohibits false labelling – not the use of Indigenous styles and themes generally.</a:t>
            </a:r>
            <a:endParaRPr lang="en-AU" sz="2400" b="0" u="none" strike="noStrike" dirty="0">
              <a:effectLst/>
            </a:endParaRPr>
          </a:p>
          <a:p>
            <a:endParaRPr lang="en-AU" sz="1900" dirty="0"/>
          </a:p>
        </p:txBody>
      </p:sp>
      <p:pic>
        <p:nvPicPr>
          <p:cNvPr id="9" name="Picture 8" descr="Text&#10;&#10;Description automatically generated">
            <a:extLst>
              <a:ext uri="{FF2B5EF4-FFF2-40B4-BE49-F238E27FC236}">
                <a16:creationId xmlns:a16="http://schemas.microsoft.com/office/drawing/2014/main" id="{69238CA0-B896-4ADC-8F69-841270635C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5588" y="640080"/>
            <a:ext cx="4085767" cy="5577840"/>
          </a:xfrm>
          <a:prstGeom prst="rect">
            <a:avLst/>
          </a:prstGeom>
        </p:spPr>
      </p:pic>
    </p:spTree>
    <p:extLst>
      <p:ext uri="{BB962C8B-B14F-4D97-AF65-F5344CB8AC3E}">
        <p14:creationId xmlns:p14="http://schemas.microsoft.com/office/powerpoint/2010/main" val="4261311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53F6B-2C33-4A96-A5DB-8C926DA92680}"/>
              </a:ext>
            </a:extLst>
          </p:cNvPr>
          <p:cNvSpPr>
            <a:spLocks noGrp="1"/>
          </p:cNvSpPr>
          <p:nvPr>
            <p:ph type="title"/>
          </p:nvPr>
        </p:nvSpPr>
        <p:spPr>
          <a:xfrm>
            <a:off x="457200" y="332656"/>
            <a:ext cx="8229600" cy="1143000"/>
          </a:xfrm>
        </p:spPr>
        <p:txBody>
          <a:bodyPr>
            <a:noAutofit/>
          </a:bodyPr>
          <a:lstStyle/>
          <a:p>
            <a:r>
              <a:rPr lang="en-AU" b="1" u="none" strike="noStrike" dirty="0">
                <a:solidFill>
                  <a:schemeClr val="accent6">
                    <a:lumMod val="75000"/>
                  </a:schemeClr>
                </a:solidFill>
                <a:effectLst/>
                <a:latin typeface="Calibri" panose="020F0502020204030204" pitchFamily="34" charset="0"/>
              </a:rPr>
              <a:t>Reform Proposals to disrupt the market for “Fake Art”</a:t>
            </a:r>
            <a:endParaRPr lang="en-AU" b="1" dirty="0">
              <a:solidFill>
                <a:schemeClr val="accent6">
                  <a:lumMod val="75000"/>
                </a:schemeClr>
              </a:solidFill>
            </a:endParaRPr>
          </a:p>
        </p:txBody>
      </p:sp>
      <p:sp>
        <p:nvSpPr>
          <p:cNvPr id="3" name="Content Placeholder 2">
            <a:extLst>
              <a:ext uri="{FF2B5EF4-FFF2-40B4-BE49-F238E27FC236}">
                <a16:creationId xmlns:a16="http://schemas.microsoft.com/office/drawing/2014/main" id="{2FCFD97A-4E94-46F7-9622-8CBD6F2F4F44}"/>
              </a:ext>
            </a:extLst>
          </p:cNvPr>
          <p:cNvSpPr>
            <a:spLocks noGrp="1"/>
          </p:cNvSpPr>
          <p:nvPr>
            <p:ph idx="1"/>
          </p:nvPr>
        </p:nvSpPr>
        <p:spPr>
          <a:xfrm>
            <a:off x="215516" y="1628800"/>
            <a:ext cx="8712968" cy="4983163"/>
          </a:xfrm>
        </p:spPr>
        <p:txBody>
          <a:bodyPr>
            <a:normAutofit fontScale="25000" lnSpcReduction="20000"/>
          </a:bodyPr>
          <a:lstStyle/>
          <a:p>
            <a:endParaRPr lang="en-AU" sz="9600" b="0" i="0" u="none" strike="noStrike" dirty="0">
              <a:solidFill>
                <a:srgbClr val="000000"/>
              </a:solidFill>
              <a:effectLst/>
            </a:endParaRPr>
          </a:p>
          <a:p>
            <a:r>
              <a:rPr lang="en-AU" sz="9600" b="0" u="none" strike="noStrike" dirty="0">
                <a:solidFill>
                  <a:srgbClr val="000000"/>
                </a:solidFill>
                <a:effectLst/>
              </a:rPr>
              <a:t>Competition and Consumer Amendment (Exploitation of Indigenous Culture) Bill 2017 </a:t>
            </a:r>
            <a:r>
              <a:rPr lang="en-AU" sz="9600" b="0" i="0" u="none" strike="noStrike" dirty="0">
                <a:solidFill>
                  <a:srgbClr val="000000"/>
                </a:solidFill>
                <a:effectLst/>
              </a:rPr>
              <a:t>(</a:t>
            </a:r>
            <a:r>
              <a:rPr lang="en-AU" sz="9600" b="1" i="0" u="none" strike="noStrike" dirty="0">
                <a:solidFill>
                  <a:srgbClr val="000000"/>
                </a:solidFill>
                <a:effectLst/>
              </a:rPr>
              <a:t>Katter Bill</a:t>
            </a:r>
            <a:r>
              <a:rPr lang="en-AU" sz="9600" b="0" i="0" u="none" strike="noStrike" dirty="0">
                <a:solidFill>
                  <a:srgbClr val="000000"/>
                </a:solidFill>
                <a:effectLst/>
              </a:rPr>
              <a:t>)</a:t>
            </a:r>
          </a:p>
          <a:p>
            <a:r>
              <a:rPr lang="en-AU" sz="9600" b="0" i="0" u="none" strike="noStrike" dirty="0">
                <a:solidFill>
                  <a:srgbClr val="000000"/>
                </a:solidFill>
                <a:effectLst/>
              </a:rPr>
              <a:t>The </a:t>
            </a:r>
            <a:r>
              <a:rPr lang="en-AU" sz="9600" b="0" i="1" u="none" strike="noStrike" dirty="0">
                <a:solidFill>
                  <a:srgbClr val="000000"/>
                </a:solidFill>
                <a:effectLst/>
              </a:rPr>
              <a:t>Prevention of Exploitation of Indigenous Cultural Expressions Bill</a:t>
            </a:r>
            <a:r>
              <a:rPr lang="en-AU" sz="9600" b="0" i="0" u="none" strike="noStrike" dirty="0">
                <a:solidFill>
                  <a:srgbClr val="000000"/>
                </a:solidFill>
                <a:effectLst/>
              </a:rPr>
              <a:t> 2019 (</a:t>
            </a:r>
            <a:r>
              <a:rPr lang="en-AU" sz="9600" b="1" i="0" u="none" strike="noStrike" dirty="0">
                <a:solidFill>
                  <a:srgbClr val="000000"/>
                </a:solidFill>
                <a:effectLst/>
              </a:rPr>
              <a:t>Hanson-Young Bill</a:t>
            </a:r>
            <a:r>
              <a:rPr lang="en-AU" sz="9600" b="0" i="0" u="none" strike="noStrike" dirty="0">
                <a:solidFill>
                  <a:srgbClr val="000000"/>
                </a:solidFill>
                <a:effectLst/>
              </a:rPr>
              <a:t>). </a:t>
            </a:r>
          </a:p>
          <a:p>
            <a:r>
              <a:rPr lang="en-AU" sz="9600" dirty="0">
                <a:solidFill>
                  <a:srgbClr val="000000"/>
                </a:solidFill>
              </a:rPr>
              <a:t>Both seek to restrict the sale of “Indigenous cultural expressions”,  that is defined to include an expression of Indigenous that is “derived from, or has a likeness or resemblance to, one of more indigenous cultural expressions.’, where there is no agreement with the relevant Indigenous artist or community</a:t>
            </a:r>
          </a:p>
          <a:p>
            <a:r>
              <a:rPr lang="en-AU" sz="9600" dirty="0">
                <a:solidFill>
                  <a:srgbClr val="000000"/>
                </a:solidFill>
              </a:rPr>
              <a:t>Katter’s Bill focuses on imported products (</a:t>
            </a:r>
            <a:r>
              <a:rPr lang="en-AU" sz="9600" dirty="0" err="1">
                <a:solidFill>
                  <a:srgbClr val="000000"/>
                </a:solidFill>
              </a:rPr>
              <a:t>productss</a:t>
            </a:r>
            <a:r>
              <a:rPr lang="en-AU" sz="9600" dirty="0">
                <a:solidFill>
                  <a:srgbClr val="000000"/>
                </a:solidFill>
              </a:rPr>
              <a:t> </a:t>
            </a:r>
            <a:r>
              <a:rPr lang="en-AU" sz="9600" u="sng" dirty="0">
                <a:solidFill>
                  <a:srgbClr val="000000"/>
                </a:solidFill>
              </a:rPr>
              <a:t>must </a:t>
            </a:r>
            <a:r>
              <a:rPr lang="en-AU" sz="9600" dirty="0">
                <a:solidFill>
                  <a:srgbClr val="000000"/>
                </a:solidFill>
              </a:rPr>
              <a:t>be made in Australia to be sold)</a:t>
            </a:r>
          </a:p>
          <a:p>
            <a:r>
              <a:rPr lang="en-AU" sz="9600" dirty="0">
                <a:solidFill>
                  <a:srgbClr val="000000"/>
                </a:solidFill>
              </a:rPr>
              <a:t>Hanson-Young’s Bill is more expansive, e.g. amendments to the unfair terms regime to </a:t>
            </a:r>
            <a:r>
              <a:rPr lang="en-AU" sz="9600" b="0" i="0" u="none" strike="noStrike" dirty="0">
                <a:solidFill>
                  <a:srgbClr val="000000"/>
                </a:solidFill>
                <a:effectLst/>
              </a:rPr>
              <a:t>include “Indigenous cultural expression contracts”</a:t>
            </a:r>
          </a:p>
          <a:p>
            <a:endParaRPr lang="en-AU" sz="2800" b="0" i="0" u="none" strike="noStrike" dirty="0">
              <a:solidFill>
                <a:srgbClr val="000000"/>
              </a:solidFill>
              <a:effectLst/>
              <a:latin typeface="Calibri" panose="020F0502020204030204" pitchFamily="34" charset="0"/>
            </a:endParaRPr>
          </a:p>
          <a:p>
            <a:endParaRPr lang="en-AU" sz="4000" dirty="0">
              <a:solidFill>
                <a:srgbClr val="000000"/>
              </a:solidFill>
              <a:latin typeface="Calibri" panose="020F0502020204030204" pitchFamily="34" charset="0"/>
            </a:endParaRPr>
          </a:p>
          <a:p>
            <a:pPr lvl="1"/>
            <a:endParaRPr lang="en-AU" sz="1800" b="0" i="0" u="none" strike="noStrike" dirty="0">
              <a:solidFill>
                <a:srgbClr val="000000"/>
              </a:solidFill>
              <a:effectLst/>
              <a:latin typeface="Calibri" panose="020F0502020204030204" pitchFamily="34" charset="0"/>
            </a:endParaRPr>
          </a:p>
          <a:p>
            <a:br>
              <a:rPr lang="en-AU" sz="1100" dirty="0"/>
            </a:br>
            <a:endParaRPr lang="en-AU" dirty="0"/>
          </a:p>
        </p:txBody>
      </p:sp>
    </p:spTree>
    <p:extLst>
      <p:ext uri="{BB962C8B-B14F-4D97-AF65-F5344CB8AC3E}">
        <p14:creationId xmlns:p14="http://schemas.microsoft.com/office/powerpoint/2010/main" val="3094301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sky, outdoor, grass, scene&#10;&#10;Description automatically generated">
            <a:extLst>
              <a:ext uri="{FF2B5EF4-FFF2-40B4-BE49-F238E27FC236}">
                <a16:creationId xmlns:a16="http://schemas.microsoft.com/office/drawing/2014/main" id="{9A872B25-0E0C-430B-94E8-563FBE7A48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091" r="22121" b="-1"/>
          <a:stretch/>
        </p:blipFill>
        <p:spPr>
          <a:xfrm>
            <a:off x="20" y="10"/>
            <a:ext cx="9143980" cy="6857990"/>
          </a:xfrm>
          <a:prstGeom prst="rect">
            <a:avLst/>
          </a:prstGeom>
        </p:spPr>
      </p:pic>
      <p:sp>
        <p:nvSpPr>
          <p:cNvPr id="23" name="Rectangle 12">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9AC93EA-9B1A-4003-B0DF-F4CAA7AB0464}"/>
              </a:ext>
            </a:extLst>
          </p:cNvPr>
          <p:cNvSpPr txBox="1"/>
          <p:nvPr/>
        </p:nvSpPr>
        <p:spPr>
          <a:xfrm>
            <a:off x="2869091" y="5805446"/>
            <a:ext cx="3405817" cy="41247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1500" b="0" i="0" dirty="0">
                <a:effectLst/>
                <a:latin typeface="+mj-lt"/>
                <a:ea typeface="+mj-ea"/>
                <a:cs typeface="+mj-cs"/>
              </a:rPr>
              <a:t>Photo by </a:t>
            </a:r>
            <a:r>
              <a:rPr lang="en-US" sz="1500" b="0" i="0" dirty="0">
                <a:effectLst/>
                <a:latin typeface="+mj-lt"/>
                <a:ea typeface="+mj-ea"/>
                <a:cs typeface="+mj-cs"/>
                <a:hlinkClick r:id="rId3"/>
              </a:rPr>
              <a:t>Social Estate</a:t>
            </a:r>
            <a:r>
              <a:rPr lang="en-US" sz="1500" b="0" i="0" dirty="0">
                <a:effectLst/>
                <a:latin typeface="+mj-lt"/>
                <a:ea typeface="+mj-ea"/>
                <a:cs typeface="+mj-cs"/>
              </a:rPr>
              <a:t> on </a:t>
            </a:r>
            <a:r>
              <a:rPr lang="en-US" sz="1500" b="0" i="0" dirty="0" err="1">
                <a:effectLst/>
                <a:latin typeface="+mj-lt"/>
                <a:ea typeface="+mj-ea"/>
                <a:cs typeface="+mj-cs"/>
                <a:hlinkClick r:id="rId4"/>
              </a:rPr>
              <a:t>Unsplash</a:t>
            </a:r>
            <a:endParaRPr lang="en-US" sz="1500" dirty="0">
              <a:latin typeface="+mj-lt"/>
              <a:ea typeface="+mj-ea"/>
              <a:cs typeface="+mj-cs"/>
            </a:endParaRPr>
          </a:p>
        </p:txBody>
      </p:sp>
      <p:sp>
        <p:nvSpPr>
          <p:cNvPr id="3" name="Content Placeholder 2">
            <a:extLst>
              <a:ext uri="{FF2B5EF4-FFF2-40B4-BE49-F238E27FC236}">
                <a16:creationId xmlns:a16="http://schemas.microsoft.com/office/drawing/2014/main" id="{370B276F-8664-4D16-BE8C-580A330178ED}"/>
              </a:ext>
            </a:extLst>
          </p:cNvPr>
          <p:cNvSpPr>
            <a:spLocks noGrp="1"/>
          </p:cNvSpPr>
          <p:nvPr>
            <p:ph idx="1"/>
          </p:nvPr>
        </p:nvSpPr>
        <p:spPr>
          <a:xfrm>
            <a:off x="-1" y="558376"/>
            <a:ext cx="5543488" cy="5741247"/>
          </a:xfrm>
        </p:spPr>
        <p:txBody>
          <a:bodyPr vert="horz" lIns="91440" tIns="45720" rIns="91440" bIns="45720" rtlCol="0">
            <a:normAutofit/>
          </a:bodyPr>
          <a:lstStyle/>
          <a:p>
            <a:pPr marL="685800" lvl="2" indent="0">
              <a:lnSpc>
                <a:spcPct val="90000"/>
              </a:lnSpc>
              <a:spcBef>
                <a:spcPts val="0"/>
              </a:spcBef>
              <a:spcAft>
                <a:spcPts val="1000"/>
              </a:spcAft>
              <a:buNone/>
            </a:pPr>
            <a:r>
              <a:rPr lang="en-US" sz="2600" b="0" i="0" u="none" strike="noStrike" dirty="0">
                <a:effectLst/>
              </a:rPr>
              <a:t>Neither Bill has progressed</a:t>
            </a:r>
            <a:endParaRPr lang="en-US" sz="2600" dirty="0"/>
          </a:p>
          <a:p>
            <a:pPr marL="685800" lvl="2" indent="0">
              <a:lnSpc>
                <a:spcPct val="90000"/>
              </a:lnSpc>
              <a:spcBef>
                <a:spcPts val="0"/>
              </a:spcBef>
              <a:spcAft>
                <a:spcPts val="1000"/>
              </a:spcAft>
              <a:buNone/>
            </a:pPr>
            <a:r>
              <a:rPr lang="en-US" sz="2600" dirty="0"/>
              <a:t>But - t</a:t>
            </a:r>
            <a:r>
              <a:rPr lang="en-US" sz="2600" b="0" i="0" u="none" strike="noStrike" dirty="0">
                <a:effectLst/>
              </a:rPr>
              <a:t>he Hanson-Young Bill was referred to the Senate Environment and Communications Legislation Committee for consideration in 2019. </a:t>
            </a:r>
            <a:endParaRPr lang="en-US" sz="2600" dirty="0"/>
          </a:p>
          <a:p>
            <a:pPr marL="685800" lvl="2" indent="0">
              <a:lnSpc>
                <a:spcPct val="90000"/>
              </a:lnSpc>
              <a:spcBef>
                <a:spcPts val="0"/>
              </a:spcBef>
              <a:spcAft>
                <a:spcPts val="1000"/>
              </a:spcAft>
              <a:buNone/>
            </a:pPr>
            <a:r>
              <a:rPr lang="en-US" sz="2600" b="1" dirty="0"/>
              <a:t>Senate Committee Report (2020):</a:t>
            </a:r>
            <a:r>
              <a:rPr lang="en-US" sz="2600" dirty="0"/>
              <a:t> the definitions proposed were too broad + more consultation needed. </a:t>
            </a:r>
          </a:p>
          <a:p>
            <a:pPr marL="685800" lvl="2" indent="0">
              <a:lnSpc>
                <a:spcPct val="90000"/>
              </a:lnSpc>
              <a:spcBef>
                <a:spcPts val="0"/>
              </a:spcBef>
              <a:spcAft>
                <a:spcPts val="1000"/>
              </a:spcAft>
              <a:buNone/>
            </a:pPr>
            <a:r>
              <a:rPr lang="en-US" sz="2600" dirty="0"/>
              <a:t>In principle support for a sui generis regime – but the nature of what that legislation should address left unclear.</a:t>
            </a:r>
          </a:p>
          <a:p>
            <a:pPr lvl="2">
              <a:lnSpc>
                <a:spcPct val="90000"/>
              </a:lnSpc>
              <a:spcBef>
                <a:spcPts val="0"/>
              </a:spcBef>
              <a:spcAft>
                <a:spcPts val="1000"/>
              </a:spcAft>
            </a:pPr>
            <a:endParaRPr lang="en-US" sz="1600" dirty="0"/>
          </a:p>
        </p:txBody>
      </p:sp>
    </p:spTree>
    <p:extLst>
      <p:ext uri="{BB962C8B-B14F-4D97-AF65-F5344CB8AC3E}">
        <p14:creationId xmlns:p14="http://schemas.microsoft.com/office/powerpoint/2010/main" val="3343683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19ADF7-5DD3-459F-8010-5191F09930EE}"/>
              </a:ext>
            </a:extLst>
          </p:cNvPr>
          <p:cNvSpPr>
            <a:spLocks noGrp="1"/>
          </p:cNvSpPr>
          <p:nvPr>
            <p:ph idx="1"/>
          </p:nvPr>
        </p:nvSpPr>
        <p:spPr>
          <a:xfrm>
            <a:off x="467544" y="2132857"/>
            <a:ext cx="8352928" cy="3888432"/>
          </a:xfrm>
        </p:spPr>
        <p:txBody>
          <a:bodyPr/>
          <a:lstStyle/>
          <a:p>
            <a:r>
              <a:rPr lang="en-AU" dirty="0"/>
              <a:t>Copyright law doesn’t protect art styles from appropriation</a:t>
            </a:r>
          </a:p>
          <a:p>
            <a:r>
              <a:rPr lang="en-AU" dirty="0"/>
              <a:t>Consumer law doesn’t protect art styles from appropriation</a:t>
            </a:r>
          </a:p>
          <a:p>
            <a:r>
              <a:rPr lang="en-AU" dirty="0"/>
              <a:t>Any questions?</a:t>
            </a:r>
          </a:p>
          <a:p>
            <a:endParaRPr lang="en-AU" dirty="0"/>
          </a:p>
          <a:p>
            <a:pPr marL="0" indent="0">
              <a:buNone/>
            </a:pPr>
            <a:endParaRPr lang="en-AU" dirty="0"/>
          </a:p>
        </p:txBody>
      </p:sp>
      <p:sp>
        <p:nvSpPr>
          <p:cNvPr id="6" name="TextBox 5">
            <a:extLst>
              <a:ext uri="{FF2B5EF4-FFF2-40B4-BE49-F238E27FC236}">
                <a16:creationId xmlns:a16="http://schemas.microsoft.com/office/drawing/2014/main" id="{37AC92F6-0B09-4BF3-B2E2-E903E9625ED6}"/>
              </a:ext>
            </a:extLst>
          </p:cNvPr>
          <p:cNvSpPr txBox="1"/>
          <p:nvPr/>
        </p:nvSpPr>
        <p:spPr>
          <a:xfrm>
            <a:off x="827584" y="523467"/>
            <a:ext cx="7344816" cy="769441"/>
          </a:xfrm>
          <a:prstGeom prst="rect">
            <a:avLst/>
          </a:prstGeom>
          <a:noFill/>
        </p:spPr>
        <p:txBody>
          <a:bodyPr wrap="square" rtlCol="0">
            <a:spAutoFit/>
          </a:bodyPr>
          <a:lstStyle/>
          <a:p>
            <a:pPr algn="ctr"/>
            <a:r>
              <a:rPr lang="en-AU" sz="4400" b="1" dirty="0">
                <a:solidFill>
                  <a:schemeClr val="accent6">
                    <a:lumMod val="75000"/>
                  </a:schemeClr>
                </a:solidFill>
              </a:rPr>
              <a:t>SUMMARY</a:t>
            </a:r>
          </a:p>
        </p:txBody>
      </p:sp>
      <p:graphicFrame>
        <p:nvGraphicFramePr>
          <p:cNvPr id="7" name="Table 6">
            <a:extLst>
              <a:ext uri="{FF2B5EF4-FFF2-40B4-BE49-F238E27FC236}">
                <a16:creationId xmlns:a16="http://schemas.microsoft.com/office/drawing/2014/main" id="{1172F597-FCE3-46A1-AEE9-65A24BB7662E}"/>
              </a:ext>
            </a:extLst>
          </p:cNvPr>
          <p:cNvGraphicFramePr>
            <a:graphicFrameLocks noGrp="1"/>
          </p:cNvGraphicFramePr>
          <p:nvPr>
            <p:extLst>
              <p:ext uri="{D42A27DB-BD31-4B8C-83A1-F6EECF244321}">
                <p14:modId xmlns:p14="http://schemas.microsoft.com/office/powerpoint/2010/main" val="1758128019"/>
              </p:ext>
            </p:extLst>
          </p:nvPr>
        </p:nvGraphicFramePr>
        <p:xfrm>
          <a:off x="234275" y="202332"/>
          <a:ext cx="8675449" cy="6453336"/>
        </p:xfrm>
        <a:graphic>
          <a:graphicData uri="http://schemas.openxmlformats.org/drawingml/2006/table">
            <a:tbl>
              <a:tblPr/>
              <a:tblGrid>
                <a:gridCol w="8675449">
                  <a:extLst>
                    <a:ext uri="{9D8B030D-6E8A-4147-A177-3AD203B41FA5}">
                      <a16:colId xmlns:a16="http://schemas.microsoft.com/office/drawing/2014/main" val="2270146684"/>
                    </a:ext>
                  </a:extLst>
                </a:gridCol>
              </a:tblGrid>
              <a:tr h="6453336">
                <a:tc>
                  <a:txBody>
                    <a:bodyPr/>
                    <a:lstStyle/>
                    <a:p>
                      <a:pPr marL="0" algn="l" defTabSz="914400" rtl="0" eaLnBrk="1" latinLnBrk="0" hangingPunct="1"/>
                      <a:endParaRPr lang="en-AU" sz="1800" kern="1200" dirty="0">
                        <a:solidFill>
                          <a:schemeClr val="tx1"/>
                        </a:solidFill>
                        <a:latin typeface="+mn-lt"/>
                        <a:ea typeface="+mn-ea"/>
                        <a:cs typeface="+mn-cs"/>
                      </a:endParaRPr>
                    </a:p>
                    <a:p>
                      <a:pPr marL="0" algn="l" defTabSz="914400" rtl="0" eaLnBrk="1" latinLnBrk="0" hangingPunct="1"/>
                      <a:endParaRPr lang="en-AU" sz="1800" kern="1200" dirty="0">
                        <a:solidFill>
                          <a:schemeClr val="tx1"/>
                        </a:solidFill>
                        <a:latin typeface="+mn-lt"/>
                        <a:ea typeface="+mn-ea"/>
                        <a:cs typeface="+mn-cs"/>
                      </a:endParaRPr>
                    </a:p>
                  </a:txBody>
                  <a:tcPr>
                    <a:lnL w="12700" cmpd="sng">
                      <a:solidFill>
                        <a:schemeClr val="accent6">
                          <a:lumMod val="75000"/>
                        </a:schemeClr>
                      </a:solidFill>
                      <a:prstDash val="solid"/>
                    </a:lnL>
                    <a:lnR w="12700" cmpd="sng">
                      <a:solidFill>
                        <a:schemeClr val="accent6">
                          <a:lumMod val="75000"/>
                        </a:schemeClr>
                      </a:solidFill>
                      <a:prstDash val="solid"/>
                    </a:lnR>
                    <a:lnT w="12700" cmpd="sng">
                      <a:solidFill>
                        <a:schemeClr val="accent6">
                          <a:lumMod val="75000"/>
                        </a:schemeClr>
                      </a:solidFill>
                      <a:prstDash val="solid"/>
                    </a:lnT>
                    <a:lnB w="12700" cmpd="sng">
                      <a:solidFill>
                        <a:schemeClr val="accent6">
                          <a:lumMod val="75000"/>
                        </a:schemeClr>
                      </a:solidFill>
                      <a:prstDash val="solid"/>
                    </a:lnB>
                    <a:noFill/>
                  </a:tcPr>
                </a:tc>
                <a:extLst>
                  <a:ext uri="{0D108BD9-81ED-4DB2-BD59-A6C34878D82A}">
                    <a16:rowId xmlns:a16="http://schemas.microsoft.com/office/drawing/2014/main" val="1571937560"/>
                  </a:ext>
                </a:extLst>
              </a:tr>
            </a:tbl>
          </a:graphicData>
        </a:graphic>
      </p:graphicFrame>
    </p:spTree>
    <p:extLst>
      <p:ext uri="{BB962C8B-B14F-4D97-AF65-F5344CB8AC3E}">
        <p14:creationId xmlns:p14="http://schemas.microsoft.com/office/powerpoint/2010/main" val="1329463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5" descr="A picture containing text, boomerang&#10;&#10;Description automatically generated">
            <a:extLst>
              <a:ext uri="{FF2B5EF4-FFF2-40B4-BE49-F238E27FC236}">
                <a16:creationId xmlns:a16="http://schemas.microsoft.com/office/drawing/2014/main" id="{9373ED4B-B38E-43BB-9FAC-5105CB8635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57" r="1" b="1"/>
          <a:stretch/>
        </p:blipFill>
        <p:spPr>
          <a:xfrm>
            <a:off x="0" y="1"/>
            <a:ext cx="9144000" cy="6525344"/>
          </a:xfrm>
          <a:prstGeom prst="rect">
            <a:avLst/>
          </a:prstGeom>
        </p:spPr>
      </p:pic>
      <p:sp>
        <p:nvSpPr>
          <p:cNvPr id="11" name="Freeform: Shape 10">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395536" y="4494126"/>
            <a:ext cx="7173770" cy="1599170"/>
          </a:xfrm>
        </p:spPr>
        <p:txBody>
          <a:bodyPr vert="horz" lIns="91440" tIns="45720" rIns="91440" bIns="45720" rtlCol="0" anchor="ctr">
            <a:noAutofit/>
          </a:bodyPr>
          <a:lstStyle/>
          <a:p>
            <a:pPr algn="l">
              <a:lnSpc>
                <a:spcPct val="90000"/>
              </a:lnSpc>
            </a:pPr>
            <a:r>
              <a:rPr lang="en-US" b="1" dirty="0"/>
              <a:t>Part 3: What is the effect of law’s complicity in cultural appropriation?</a:t>
            </a:r>
          </a:p>
        </p:txBody>
      </p:sp>
      <p:sp>
        <p:nvSpPr>
          <p:cNvPr id="4" name="TextBox 3">
            <a:extLst>
              <a:ext uri="{FF2B5EF4-FFF2-40B4-BE49-F238E27FC236}">
                <a16:creationId xmlns:a16="http://schemas.microsoft.com/office/drawing/2014/main" id="{E6D41A59-26EB-4E0D-BBA8-19390CDAB457}"/>
              </a:ext>
            </a:extLst>
          </p:cNvPr>
          <p:cNvSpPr txBox="1"/>
          <p:nvPr/>
        </p:nvSpPr>
        <p:spPr>
          <a:xfrm>
            <a:off x="4131353" y="6235164"/>
            <a:ext cx="7173771" cy="622836"/>
          </a:xfrm>
          <a:prstGeom prst="rect">
            <a:avLst/>
          </a:prstGeom>
        </p:spPr>
        <p:txBody>
          <a:bodyPr vert="horz" lIns="91440" tIns="45720" rIns="91440" bIns="45720" rtlCol="0">
            <a:normAutofit/>
          </a:bodyPr>
          <a:lstStyle/>
          <a:p>
            <a:pPr>
              <a:lnSpc>
                <a:spcPct val="90000"/>
              </a:lnSpc>
              <a:spcAft>
                <a:spcPts val="600"/>
              </a:spcAft>
            </a:pPr>
            <a:endParaRPr lang="en-US" sz="1600" dirty="0">
              <a:solidFill>
                <a:srgbClr val="0000FF"/>
              </a:solidFill>
              <a:hlinkClick r:id="rId3">
                <a:extLst>
                  <a:ext uri="{A12FA001-AC4F-418D-AE19-62706E023703}">
                    <ahyp:hlinkClr xmlns:ahyp="http://schemas.microsoft.com/office/drawing/2018/hyperlinkcolor" val="tx"/>
                  </a:ext>
                </a:extLst>
              </a:hlinkClick>
            </a:endParaRPr>
          </a:p>
          <a:p>
            <a:pPr>
              <a:lnSpc>
                <a:spcPct val="90000"/>
              </a:lnSpc>
              <a:spcAft>
                <a:spcPts val="600"/>
              </a:spcAft>
            </a:pPr>
            <a:r>
              <a:rPr lang="en-US" sz="1600" dirty="0">
                <a:hlinkClick r:id="rId3">
                  <a:extLst>
                    <a:ext uri="{A12FA001-AC4F-418D-AE19-62706E023703}">
                      <ahyp:hlinkClr xmlns:ahyp="http://schemas.microsoft.com/office/drawing/2018/hyperlinkcolor" val="tx"/>
                    </a:ext>
                  </a:extLst>
                </a:hlinkClick>
              </a:rPr>
              <a:t>Painted Boomerang</a:t>
            </a:r>
            <a:r>
              <a:rPr lang="en-US" sz="1600" dirty="0"/>
              <a:t>© </a:t>
            </a:r>
            <a:r>
              <a:rPr lang="en-AU" sz="1600" b="0" i="0" u="none" strike="noStrike" dirty="0">
                <a:effectLst/>
              </a:rPr>
              <a:t>Bellezzasolo</a:t>
            </a:r>
            <a:r>
              <a:rPr lang="en-US" sz="1600" b="0" i="0" u="none" strike="noStrike" dirty="0">
                <a:effectLst/>
              </a:rPr>
              <a:t> </a:t>
            </a:r>
            <a:r>
              <a:rPr lang="en-AU" sz="1600" dirty="0">
                <a:hlinkClick r:id="rId4">
                  <a:extLst>
                    <a:ext uri="{A12FA001-AC4F-418D-AE19-62706E023703}">
                      <ahyp:hlinkClr xmlns:ahyp="http://schemas.microsoft.com/office/drawing/2018/hyperlinkcolor" val="tx"/>
                    </a:ext>
                  </a:extLst>
                </a:hlinkClick>
              </a:rPr>
              <a:t>CC-BY-SA 4.0 License</a:t>
            </a:r>
            <a:r>
              <a:rPr lang="en-AU" sz="1600" dirty="0"/>
              <a:t>. </a:t>
            </a:r>
            <a:endParaRPr lang="en-US" sz="1600" dirty="0"/>
          </a:p>
        </p:txBody>
      </p:sp>
    </p:spTree>
    <p:extLst>
      <p:ext uri="{BB962C8B-B14F-4D97-AF65-F5344CB8AC3E}">
        <p14:creationId xmlns:p14="http://schemas.microsoft.com/office/powerpoint/2010/main" val="1337328616"/>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71A8F5-AB4B-4F64-9807-AA96EB50C7E4}"/>
              </a:ext>
            </a:extLst>
          </p:cNvPr>
          <p:cNvSpPr>
            <a:spLocks noGrp="1"/>
          </p:cNvSpPr>
          <p:nvPr>
            <p:ph idx="1"/>
          </p:nvPr>
        </p:nvSpPr>
        <p:spPr>
          <a:xfrm>
            <a:off x="251520" y="404664"/>
            <a:ext cx="8712968" cy="6336704"/>
          </a:xfrm>
        </p:spPr>
        <p:txBody>
          <a:bodyPr>
            <a:normAutofit/>
          </a:bodyPr>
          <a:lstStyle/>
          <a:p>
            <a:pPr marL="0" indent="0" algn="ctr">
              <a:buNone/>
            </a:pPr>
            <a:r>
              <a:rPr lang="en-AU" sz="4400" b="1" dirty="0"/>
              <a:t>Loss of cultural autonomy</a:t>
            </a:r>
          </a:p>
          <a:p>
            <a:pPr marL="0" indent="0" algn="ctr">
              <a:buNone/>
            </a:pPr>
            <a:endParaRPr lang="en-AU" sz="2400" b="1" dirty="0"/>
          </a:p>
          <a:p>
            <a:pPr lvl="1"/>
            <a:r>
              <a:rPr lang="en-AU" sz="2400" dirty="0"/>
              <a:t>rights are wielded by third parties = less cultural control over the conditions in which culture is represented and exploited is undermined (affecting cultural integrity and well-being). </a:t>
            </a:r>
          </a:p>
          <a:p>
            <a:pPr lvl="1"/>
            <a:r>
              <a:rPr lang="en-AU" sz="2400" dirty="0"/>
              <a:t>Cultural distortion and dilution: stylised art can enter into the cultural account by being misrecognised as authentic – having a corrosive effect on culture &amp; affecting intergenerational transmission of culture</a:t>
            </a:r>
          </a:p>
          <a:p>
            <a:pPr lvl="1"/>
            <a:r>
              <a:rPr lang="en-AU" sz="2400" dirty="0"/>
              <a:t>Insider artists can feel constrained or undermined when producing art</a:t>
            </a:r>
          </a:p>
          <a:p>
            <a:pPr lvl="1"/>
            <a:endParaRPr lang="en-AU" dirty="0"/>
          </a:p>
          <a:p>
            <a:pPr marL="457200" lvl="1" indent="0">
              <a:buNone/>
            </a:pPr>
            <a:endParaRPr lang="en-AU" dirty="0"/>
          </a:p>
          <a:p>
            <a:pPr marL="457200" lvl="1" indent="0">
              <a:buNone/>
            </a:pPr>
            <a:endParaRPr lang="en-AU" dirty="0"/>
          </a:p>
        </p:txBody>
      </p:sp>
    </p:spTree>
    <p:extLst>
      <p:ext uri="{BB962C8B-B14F-4D97-AF65-F5344CB8AC3E}">
        <p14:creationId xmlns:p14="http://schemas.microsoft.com/office/powerpoint/2010/main" val="4097156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95DE5B-9E22-4616-ABD7-353FC6986467}"/>
              </a:ext>
            </a:extLst>
          </p:cNvPr>
          <p:cNvSpPr>
            <a:spLocks noGrp="1"/>
          </p:cNvSpPr>
          <p:nvPr>
            <p:ph idx="1"/>
          </p:nvPr>
        </p:nvSpPr>
        <p:spPr>
          <a:xfrm>
            <a:off x="251520" y="188640"/>
            <a:ext cx="8784976" cy="6669360"/>
          </a:xfrm>
        </p:spPr>
        <p:txBody>
          <a:bodyPr>
            <a:normAutofit/>
          </a:bodyPr>
          <a:lstStyle/>
          <a:p>
            <a:pPr marL="0" indent="0">
              <a:buNone/>
            </a:pPr>
            <a:endParaRPr lang="en-AU" dirty="0"/>
          </a:p>
          <a:p>
            <a:pPr marL="0" indent="0" algn="ctr">
              <a:buNone/>
            </a:pPr>
            <a:r>
              <a:rPr lang="en-AU" sz="4400" b="1" dirty="0"/>
              <a:t>Economic harm </a:t>
            </a:r>
          </a:p>
          <a:p>
            <a:endParaRPr lang="en-AU" sz="2400" b="1" dirty="0"/>
          </a:p>
          <a:p>
            <a:pPr lvl="1"/>
            <a:r>
              <a:rPr lang="en-AU" sz="2400" dirty="0"/>
              <a:t>Profits accruing to cultural outsiders &amp; absence of royalty payments</a:t>
            </a:r>
          </a:p>
          <a:p>
            <a:pPr lvl="1"/>
            <a:r>
              <a:rPr lang="en-AU" sz="2400" dirty="0"/>
              <a:t>Interference with Indigenous artists leveraging culture to secure their own economic and/or cultural goals</a:t>
            </a:r>
          </a:p>
          <a:p>
            <a:pPr lvl="2"/>
            <a:r>
              <a:rPr lang="en-AU" dirty="0"/>
              <a:t>Income stream from art can alleviate poverty and support cultural continuity</a:t>
            </a:r>
          </a:p>
          <a:p>
            <a:pPr lvl="1"/>
            <a:r>
              <a:rPr lang="en-AU" sz="2400" dirty="0"/>
              <a:t>Distorts markets particularly souvenir markets</a:t>
            </a:r>
          </a:p>
          <a:p>
            <a:pPr lvl="1"/>
            <a:r>
              <a:rPr lang="en-AU" sz="2400" dirty="0">
                <a:hlinkClick r:id="rId2"/>
              </a:rPr>
              <a:t>Productivity Commission study </a:t>
            </a:r>
            <a:r>
              <a:rPr lang="en-AU" sz="2400" dirty="0"/>
              <a:t>of the different markets for Aboriginal and Torres Strait Islander visual arts and crafts is now underway (will assess financial impacts of fake art)</a:t>
            </a:r>
          </a:p>
          <a:p>
            <a:pPr marL="1371600" lvl="3" indent="0">
              <a:buNone/>
            </a:pPr>
            <a:endParaRPr lang="en-AU" sz="2400" dirty="0"/>
          </a:p>
          <a:p>
            <a:pPr marL="1371600" lvl="3" indent="0">
              <a:buNone/>
            </a:pPr>
            <a:endParaRPr lang="en-AU" sz="2400" dirty="0"/>
          </a:p>
          <a:p>
            <a:pPr marL="0" indent="0">
              <a:buNone/>
            </a:pPr>
            <a:endParaRPr lang="en-AU" sz="2400" dirty="0"/>
          </a:p>
        </p:txBody>
      </p:sp>
    </p:spTree>
    <p:extLst>
      <p:ext uri="{BB962C8B-B14F-4D97-AF65-F5344CB8AC3E}">
        <p14:creationId xmlns:p14="http://schemas.microsoft.com/office/powerpoint/2010/main" val="2979339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GB" sz="4700" b="1" dirty="0"/>
              <a:t>Outline</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79513" y="2872899"/>
            <a:ext cx="3456384" cy="2965547"/>
          </a:xfrm>
        </p:spPr>
        <p:txBody>
          <a:bodyPr>
            <a:normAutofit/>
          </a:bodyPr>
          <a:lstStyle/>
          <a:p>
            <a:pPr marL="0" indent="0">
              <a:lnSpc>
                <a:spcPct val="90000"/>
              </a:lnSpc>
              <a:buNone/>
            </a:pPr>
            <a:r>
              <a:rPr lang="mi-NZ" sz="1900" dirty="0"/>
              <a:t>1. What is cultural appropriation?</a:t>
            </a:r>
          </a:p>
          <a:p>
            <a:pPr marL="0" indent="0">
              <a:lnSpc>
                <a:spcPct val="90000"/>
              </a:lnSpc>
              <a:buNone/>
            </a:pPr>
            <a:r>
              <a:rPr lang="mi-NZ" sz="1900" dirty="0"/>
              <a:t>2. Cultural appropriation &amp; law: </a:t>
            </a:r>
          </a:p>
          <a:p>
            <a:pPr lvl="1">
              <a:lnSpc>
                <a:spcPct val="90000"/>
              </a:lnSpc>
            </a:pPr>
            <a:r>
              <a:rPr lang="mi-NZ" sz="1500" dirty="0"/>
              <a:t>Copyright law</a:t>
            </a:r>
          </a:p>
          <a:p>
            <a:pPr lvl="1">
              <a:lnSpc>
                <a:spcPct val="90000"/>
              </a:lnSpc>
            </a:pPr>
            <a:r>
              <a:rPr lang="mi-NZ" sz="1500" dirty="0"/>
              <a:t>Consumer law</a:t>
            </a:r>
          </a:p>
          <a:p>
            <a:pPr marL="0" indent="0">
              <a:lnSpc>
                <a:spcPct val="90000"/>
              </a:lnSpc>
              <a:buNone/>
            </a:pPr>
            <a:r>
              <a:rPr lang="mi-NZ" sz="1900" dirty="0"/>
              <a:t>3. Law’s Complicity in Cultural Harm</a:t>
            </a:r>
          </a:p>
          <a:p>
            <a:pPr marL="0" indent="0">
              <a:lnSpc>
                <a:spcPct val="90000"/>
              </a:lnSpc>
              <a:buNone/>
            </a:pPr>
            <a:r>
              <a:rPr lang="mi-NZ" sz="1900" dirty="0"/>
              <a:t>4. Practical considerations: navigating this terrain</a:t>
            </a:r>
          </a:p>
          <a:p>
            <a:pPr marL="0" indent="0">
              <a:lnSpc>
                <a:spcPct val="90000"/>
              </a:lnSpc>
              <a:buNone/>
            </a:pPr>
            <a:endParaRPr lang="mi-NZ" sz="1900" dirty="0"/>
          </a:p>
        </p:txBody>
      </p:sp>
      <p:pic>
        <p:nvPicPr>
          <p:cNvPr id="6" name="Picture 5" descr="A person with long hair&#10;&#10;Description automatically generated with medium confidence">
            <a:extLst>
              <a:ext uri="{FF2B5EF4-FFF2-40B4-BE49-F238E27FC236}">
                <a16:creationId xmlns:a16="http://schemas.microsoft.com/office/drawing/2014/main" id="{5EA352D1-B7C9-4920-B122-62CF9E6D32F3}"/>
              </a:ext>
            </a:extLst>
          </p:cNvPr>
          <p:cNvPicPr>
            <a:picLocks noChangeAspect="1"/>
          </p:cNvPicPr>
          <p:nvPr/>
        </p:nvPicPr>
        <p:blipFill rotWithShape="1">
          <a:blip r:embed="rId3">
            <a:extLst>
              <a:ext uri="{28A0092B-C50C-407E-A947-70E740481C1C}">
                <a14:useLocalDpi xmlns:a14="http://schemas.microsoft.com/office/drawing/2010/main" val="0"/>
              </a:ext>
            </a:extLst>
          </a:blip>
          <a:srcRect l="1984"/>
          <a:stretch/>
        </p:blipFill>
        <p:spPr>
          <a:xfrm>
            <a:off x="3984919" y="-10673"/>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2C76761C-A467-4DBB-879D-4E5052969A16}"/>
              </a:ext>
            </a:extLst>
          </p:cNvPr>
          <p:cNvSpPr txBox="1"/>
          <p:nvPr/>
        </p:nvSpPr>
        <p:spPr>
          <a:xfrm>
            <a:off x="1135" y="6161518"/>
            <a:ext cx="3981497" cy="685799"/>
          </a:xfrm>
          <a:prstGeom prst="rect">
            <a:avLst/>
          </a:prstGeom>
          <a:solidFill>
            <a:srgbClr val="000000">
              <a:alpha val="50000"/>
            </a:srgbClr>
          </a:solidFill>
          <a:ln>
            <a:noFill/>
          </a:ln>
        </p:spPr>
        <p:txBody>
          <a:bodyPr wrap="square" rtlCol="0">
            <a:noAutofit/>
          </a:bodyPr>
          <a:lstStyle/>
          <a:p>
            <a:pPr algn="ctr">
              <a:spcAft>
                <a:spcPts val="600"/>
              </a:spcAft>
            </a:pPr>
            <a:r>
              <a:rPr lang="en-AU" sz="1300" dirty="0">
                <a:solidFill>
                  <a:srgbClr val="FFFFFF"/>
                </a:solidFill>
                <a:hlinkClick r:id="rId4">
                  <a:extLst>
                    <a:ext uri="{A12FA001-AC4F-418D-AE19-62706E023703}">
                      <ahyp:hlinkClr xmlns:ahyp="http://schemas.microsoft.com/office/drawing/2018/hyperlinkcolor" val="tx"/>
                    </a:ext>
                  </a:extLst>
                </a:hlinkClick>
              </a:rPr>
              <a:t>Kim Kardashian &amp; Kris Jenner MTV Awards </a:t>
            </a:r>
            <a:r>
              <a:rPr lang="en-AU" sz="1300" dirty="0">
                <a:solidFill>
                  <a:srgbClr val="FFFFFF"/>
                </a:solidFill>
              </a:rPr>
              <a:t>© Nicole Alexander </a:t>
            </a:r>
            <a:r>
              <a:rPr lang="en-AU" sz="1300" dirty="0">
                <a:solidFill>
                  <a:srgbClr val="FFFFFF"/>
                </a:solidFill>
                <a:hlinkClick r:id="rId5">
                  <a:extLst>
                    <a:ext uri="{A12FA001-AC4F-418D-AE19-62706E023703}">
                      <ahyp:hlinkClr xmlns:ahyp="http://schemas.microsoft.com/office/drawing/2018/hyperlinkcolor" val="tx"/>
                    </a:ext>
                  </a:extLst>
                </a:hlinkClick>
              </a:rPr>
              <a:t>CC-BY 3.0 License</a:t>
            </a:r>
            <a:r>
              <a:rPr lang="en-AU" sz="1300" dirty="0">
                <a:solidFill>
                  <a:srgbClr val="FFFFFF"/>
                </a:solidFill>
              </a:rPr>
              <a:t>. Image cropped</a:t>
            </a:r>
          </a:p>
          <a:p>
            <a:pPr algn="ctr">
              <a:spcAft>
                <a:spcPts val="600"/>
              </a:spcAft>
            </a:pPr>
            <a:endParaRPr lang="en-AU" sz="1300" dirty="0">
              <a:solidFill>
                <a:srgbClr val="FFFFFF"/>
              </a:solidFill>
            </a:endParaRPr>
          </a:p>
        </p:txBody>
      </p:sp>
    </p:spTree>
    <p:extLst>
      <p:ext uri="{BB962C8B-B14F-4D97-AF65-F5344CB8AC3E}">
        <p14:creationId xmlns:p14="http://schemas.microsoft.com/office/powerpoint/2010/main" val="1123785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87F36E-87CC-41EA-B94C-620CA55BE035}"/>
              </a:ext>
            </a:extLst>
          </p:cNvPr>
          <p:cNvSpPr>
            <a:spLocks noGrp="1"/>
          </p:cNvSpPr>
          <p:nvPr>
            <p:ph idx="1"/>
          </p:nvPr>
        </p:nvSpPr>
        <p:spPr>
          <a:xfrm>
            <a:off x="715026" y="2318717"/>
            <a:ext cx="7945411" cy="4525963"/>
          </a:xfrm>
        </p:spPr>
        <p:txBody>
          <a:bodyPr>
            <a:normAutofit/>
          </a:bodyPr>
          <a:lstStyle/>
          <a:p>
            <a:pPr marL="457200" lvl="1" indent="0">
              <a:buNone/>
            </a:pPr>
            <a:endParaRPr lang="en-AU" dirty="0"/>
          </a:p>
          <a:p>
            <a:pPr marL="457200" lvl="1" indent="0">
              <a:buNone/>
            </a:pPr>
            <a:r>
              <a:rPr lang="en-AU" sz="2000" i="1" dirty="0"/>
              <a:t>“it takes the core from inside you, it just really dampens the spirit because you’re telling your true story, and here are people taking patterns and colour just for the sake of creating a fake image so they can make money….</a:t>
            </a:r>
          </a:p>
          <a:p>
            <a:pPr marL="457200" lvl="1" indent="0">
              <a:buNone/>
            </a:pPr>
            <a:endParaRPr lang="en-AU" sz="2000" i="1" dirty="0"/>
          </a:p>
          <a:p>
            <a:pPr marL="457200" lvl="1" indent="0">
              <a:buNone/>
            </a:pPr>
            <a:r>
              <a:rPr lang="en-AU" sz="2000" i="1" dirty="0"/>
              <a:t>They’re stealing, they’re insulting, you name it. They’re doing everything wrong.</a:t>
            </a:r>
          </a:p>
          <a:p>
            <a:pPr marL="457200" lvl="1" indent="0">
              <a:buNone/>
            </a:pPr>
            <a:endParaRPr lang="en-AU" dirty="0"/>
          </a:p>
          <a:p>
            <a:pPr marL="457200" lvl="1" indent="0" algn="r">
              <a:buNone/>
            </a:pPr>
            <a:r>
              <a:rPr lang="en-AU" sz="1800" dirty="0"/>
              <a:t> Torres Strait Islander linocut artist, Laurie Nona</a:t>
            </a:r>
          </a:p>
          <a:p>
            <a:endParaRPr lang="en-AU" dirty="0"/>
          </a:p>
        </p:txBody>
      </p:sp>
      <p:sp>
        <p:nvSpPr>
          <p:cNvPr id="4" name="TextBox 3">
            <a:extLst>
              <a:ext uri="{FF2B5EF4-FFF2-40B4-BE49-F238E27FC236}">
                <a16:creationId xmlns:a16="http://schemas.microsoft.com/office/drawing/2014/main" id="{A8E1ECC9-4427-4724-A88A-AFE24DB3EEF3}"/>
              </a:ext>
            </a:extLst>
          </p:cNvPr>
          <p:cNvSpPr txBox="1"/>
          <p:nvPr/>
        </p:nvSpPr>
        <p:spPr>
          <a:xfrm>
            <a:off x="483562" y="476672"/>
            <a:ext cx="8176875" cy="2616101"/>
          </a:xfrm>
          <a:prstGeom prst="rect">
            <a:avLst/>
          </a:prstGeom>
          <a:noFill/>
        </p:spPr>
        <p:txBody>
          <a:bodyPr wrap="square" rtlCol="0">
            <a:spAutoFit/>
          </a:bodyPr>
          <a:lstStyle/>
          <a:p>
            <a:pPr algn="ctr"/>
            <a:r>
              <a:rPr lang="en-AU" sz="4400" b="1" dirty="0"/>
              <a:t>Offence</a:t>
            </a:r>
          </a:p>
          <a:p>
            <a:endParaRPr lang="en-AU" sz="2400" dirty="0"/>
          </a:p>
          <a:p>
            <a:r>
              <a:rPr lang="en-AU" sz="2400" dirty="0"/>
              <a:t>Strikes at core values &amp; sense of self; commercial appropriations particularly problematic</a:t>
            </a:r>
          </a:p>
          <a:p>
            <a:pPr marL="571500" indent="-571500">
              <a:buFont typeface="Arial" panose="020B0604020202020204" pitchFamily="34" charset="0"/>
              <a:buChar char="•"/>
            </a:pPr>
            <a:endParaRPr lang="en-AU" sz="2400" dirty="0"/>
          </a:p>
          <a:p>
            <a:endParaRPr lang="en-AU" sz="2400" b="1" dirty="0"/>
          </a:p>
        </p:txBody>
      </p:sp>
    </p:spTree>
    <p:extLst>
      <p:ext uri="{BB962C8B-B14F-4D97-AF65-F5344CB8AC3E}">
        <p14:creationId xmlns:p14="http://schemas.microsoft.com/office/powerpoint/2010/main" val="446432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439F78-F6D3-403C-97AA-938F56E76595}"/>
              </a:ext>
            </a:extLst>
          </p:cNvPr>
          <p:cNvSpPr>
            <a:spLocks noGrp="1"/>
          </p:cNvSpPr>
          <p:nvPr>
            <p:ph type="title"/>
          </p:nvPr>
        </p:nvSpPr>
        <p:spPr>
          <a:xfrm>
            <a:off x="634602" y="4604581"/>
            <a:ext cx="7889082" cy="1200329"/>
          </a:xfrm>
        </p:spPr>
        <p:txBody>
          <a:bodyPr vert="horz" wrap="square" lIns="91440" tIns="45720" rIns="91440" bIns="45720" rtlCol="0" anchor="b">
            <a:normAutofit fontScale="90000"/>
          </a:bodyPr>
          <a:lstStyle/>
          <a:p>
            <a:pPr>
              <a:lnSpc>
                <a:spcPct val="90000"/>
              </a:lnSpc>
            </a:pPr>
            <a:r>
              <a:rPr lang="en-US" sz="4400" dirty="0">
                <a:solidFill>
                  <a:schemeClr val="bg1"/>
                </a:solidFill>
              </a:rPr>
              <a:t>Part 4: </a:t>
            </a:r>
            <a:r>
              <a:rPr lang="en-US" sz="4400" b="1" dirty="0">
                <a:solidFill>
                  <a:schemeClr val="bg1"/>
                </a:solidFill>
              </a:rPr>
              <a:t>Practical considerations: navigating this terrain</a:t>
            </a:r>
            <a:br>
              <a:rPr lang="en-US" sz="2500" b="1" dirty="0">
                <a:solidFill>
                  <a:schemeClr val="bg1"/>
                </a:solidFill>
              </a:rPr>
            </a:br>
            <a:endParaRPr lang="en-US" sz="2500" dirty="0">
              <a:solidFill>
                <a:schemeClr val="bg1"/>
              </a:solidFill>
            </a:endParaRPr>
          </a:p>
        </p:txBody>
      </p:sp>
      <p:sp>
        <p:nvSpPr>
          <p:cNvPr id="3" name="Text Placeholder 2">
            <a:extLst>
              <a:ext uri="{FF2B5EF4-FFF2-40B4-BE49-F238E27FC236}">
                <a16:creationId xmlns:a16="http://schemas.microsoft.com/office/drawing/2014/main" id="{21AED8CA-2D42-427E-8A97-682BB79BAFAA}"/>
              </a:ext>
            </a:extLst>
          </p:cNvPr>
          <p:cNvSpPr>
            <a:spLocks noGrp="1"/>
          </p:cNvSpPr>
          <p:nvPr>
            <p:ph type="body" idx="1"/>
          </p:nvPr>
        </p:nvSpPr>
        <p:spPr>
          <a:xfrm>
            <a:off x="620316" y="5551200"/>
            <a:ext cx="8416180" cy="1075952"/>
          </a:xfrm>
        </p:spPr>
        <p:txBody>
          <a:bodyPr vert="horz" lIns="91440" tIns="45720" rIns="91440" bIns="45720" rtlCol="0" anchor="t">
            <a:normAutofit/>
          </a:bodyPr>
          <a:lstStyle/>
          <a:p>
            <a:pPr>
              <a:lnSpc>
                <a:spcPct val="90000"/>
              </a:lnSpc>
              <a:spcBef>
                <a:spcPts val="1000"/>
              </a:spcBef>
            </a:pPr>
            <a:r>
              <a:rPr lang="en-US" sz="2400" b="1" dirty="0">
                <a:solidFill>
                  <a:schemeClr val="bg1"/>
                </a:solidFill>
              </a:rPr>
              <a:t>1. What are our responsibilities here? </a:t>
            </a:r>
            <a:r>
              <a:rPr lang="en-US" sz="2400" dirty="0">
                <a:solidFill>
                  <a:schemeClr val="bg1"/>
                </a:solidFill>
              </a:rPr>
              <a:t>Think/reflect/engage</a:t>
            </a:r>
          </a:p>
          <a:p>
            <a:pPr>
              <a:lnSpc>
                <a:spcPct val="90000"/>
              </a:lnSpc>
              <a:spcBef>
                <a:spcPts val="1000"/>
              </a:spcBef>
            </a:pPr>
            <a:r>
              <a:rPr lang="en-US" sz="2400" b="1" dirty="0">
                <a:solidFill>
                  <a:schemeClr val="bg1"/>
                </a:solidFill>
              </a:rPr>
              <a:t>2. Check for Protocols: </a:t>
            </a:r>
            <a:r>
              <a:rPr lang="en-US" sz="2400" dirty="0">
                <a:solidFill>
                  <a:schemeClr val="bg1"/>
                </a:solidFill>
              </a:rPr>
              <a:t>voluntary, standard setting instruments</a:t>
            </a:r>
          </a:p>
          <a:p>
            <a:pPr>
              <a:lnSpc>
                <a:spcPct val="90000"/>
              </a:lnSpc>
              <a:spcBef>
                <a:spcPts val="1000"/>
              </a:spcBef>
            </a:pPr>
            <a:endParaRPr lang="en-US" sz="1500" b="1" dirty="0">
              <a:solidFill>
                <a:schemeClr val="bg1"/>
              </a:solidFill>
            </a:endParaRPr>
          </a:p>
        </p:txBody>
      </p:sp>
      <p:pic>
        <p:nvPicPr>
          <p:cNvPr id="6" name="Picture 5" descr="A picture containing fabric&#10;&#10;Description automatically generated">
            <a:extLst>
              <a:ext uri="{FF2B5EF4-FFF2-40B4-BE49-F238E27FC236}">
                <a16:creationId xmlns:a16="http://schemas.microsoft.com/office/drawing/2014/main" id="{FFA50BC2-D340-4C3A-A3D5-217D657D3671}"/>
              </a:ext>
            </a:extLst>
          </p:cNvPr>
          <p:cNvPicPr>
            <a:picLocks noChangeAspect="1"/>
          </p:cNvPicPr>
          <p:nvPr/>
        </p:nvPicPr>
        <p:blipFill rotWithShape="1">
          <a:blip r:embed="rId2">
            <a:extLst>
              <a:ext uri="{28A0092B-C50C-407E-A947-70E740481C1C}">
                <a14:useLocalDpi xmlns:a14="http://schemas.microsoft.com/office/drawing/2010/main" val="0"/>
              </a:ext>
            </a:extLst>
          </a:blip>
          <a:srcRect t="17212" b="17214"/>
          <a:stretch/>
        </p:blipFill>
        <p:spPr>
          <a:xfrm>
            <a:off x="-388" y="-28051"/>
            <a:ext cx="9143980" cy="3657590"/>
          </a:xfrm>
          <a:custGeom>
            <a:avLst/>
            <a:gdLst/>
            <a:ahLst/>
            <a:cxnLst/>
            <a:rect l="l" t="t" r="r" b="b"/>
            <a:pathLst>
              <a:path w="12192000" h="3657600">
                <a:moveTo>
                  <a:pt x="7230262" y="3468462"/>
                </a:moveTo>
                <a:lnTo>
                  <a:pt x="7197115" y="3474938"/>
                </a:lnTo>
                <a:lnTo>
                  <a:pt x="7214545" y="3473344"/>
                </a:lnTo>
                <a:cubicBezTo>
                  <a:pt x="7220308" y="3472558"/>
                  <a:pt x="7225785" y="3471224"/>
                  <a:pt x="7230262" y="3468462"/>
                </a:cubicBezTo>
                <a:close/>
                <a:moveTo>
                  <a:pt x="7009120" y="3411863"/>
                </a:moveTo>
                <a:lnTo>
                  <a:pt x="7021563" y="3422955"/>
                </a:lnTo>
                <a:lnTo>
                  <a:pt x="7021563" y="3422954"/>
                </a:lnTo>
                <a:close/>
                <a:moveTo>
                  <a:pt x="7768443" y="3303674"/>
                </a:moveTo>
                <a:lnTo>
                  <a:pt x="7768443" y="3303675"/>
                </a:lnTo>
                <a:lnTo>
                  <a:pt x="7792447" y="3326153"/>
                </a:lnTo>
                <a:cubicBezTo>
                  <a:pt x="7785969" y="3320057"/>
                  <a:pt x="7779301" y="3313961"/>
                  <a:pt x="7768443" y="3303674"/>
                </a:cubicBezTo>
                <a:close/>
                <a:moveTo>
                  <a:pt x="4038748" y="3301555"/>
                </a:moveTo>
                <a:lnTo>
                  <a:pt x="4030517" y="3313199"/>
                </a:lnTo>
                <a:cubicBezTo>
                  <a:pt x="4026230" y="3321105"/>
                  <a:pt x="4021242" y="3327345"/>
                  <a:pt x="4015609" y="3332050"/>
                </a:cubicBezTo>
                <a:lnTo>
                  <a:pt x="3996845" y="3341704"/>
                </a:lnTo>
                <a:cubicBezTo>
                  <a:pt x="4010562" y="3338155"/>
                  <a:pt x="4021944" y="3329011"/>
                  <a:pt x="4030518" y="3313199"/>
                </a:cubicBezTo>
                <a:close/>
                <a:moveTo>
                  <a:pt x="6245343" y="3298149"/>
                </a:moveTo>
                <a:lnTo>
                  <a:pt x="6274406" y="3304945"/>
                </a:lnTo>
                <a:lnTo>
                  <a:pt x="6291247" y="3311262"/>
                </a:lnTo>
                <a:lnTo>
                  <a:pt x="6291385" y="3311314"/>
                </a:lnTo>
                <a:lnTo>
                  <a:pt x="6306284" y="3317152"/>
                </a:lnTo>
                <a:lnTo>
                  <a:pt x="6308075" y="3317568"/>
                </a:lnTo>
                <a:lnTo>
                  <a:pt x="6313855" y="3319733"/>
                </a:lnTo>
                <a:cubicBezTo>
                  <a:pt x="6321454" y="3322121"/>
                  <a:pt x="6329151" y="3323858"/>
                  <a:pt x="6337048" y="3324296"/>
                </a:cubicBezTo>
                <a:lnTo>
                  <a:pt x="6308075" y="3317568"/>
                </a:lnTo>
                <a:lnTo>
                  <a:pt x="6291385" y="3311314"/>
                </a:lnTo>
                <a:lnTo>
                  <a:pt x="6276197" y="3305364"/>
                </a:lnTo>
                <a:lnTo>
                  <a:pt x="6274406" y="3304945"/>
                </a:lnTo>
                <a:lnTo>
                  <a:pt x="6268613" y="3302771"/>
                </a:lnTo>
                <a:cubicBezTo>
                  <a:pt x="6260996" y="3300370"/>
                  <a:pt x="6253273" y="3298613"/>
                  <a:pt x="6245343" y="3298149"/>
                </a:cubicBezTo>
                <a:close/>
                <a:moveTo>
                  <a:pt x="6558837" y="3268317"/>
                </a:moveTo>
                <a:cubicBezTo>
                  <a:pt x="6548970" y="3267668"/>
                  <a:pt x="6539355" y="3268073"/>
                  <a:pt x="6529984" y="3269763"/>
                </a:cubicBezTo>
                <a:lnTo>
                  <a:pt x="6589207" y="3273193"/>
                </a:lnTo>
                <a:cubicBezTo>
                  <a:pt x="6578825" y="3270668"/>
                  <a:pt x="6568705" y="3268966"/>
                  <a:pt x="6558837" y="3268317"/>
                </a:cubicBezTo>
                <a:close/>
                <a:moveTo>
                  <a:pt x="4834454" y="3207659"/>
                </a:moveTo>
                <a:cubicBezTo>
                  <a:pt x="4849504" y="3224138"/>
                  <a:pt x="4866316" y="3230376"/>
                  <a:pt x="4883986" y="3231901"/>
                </a:cubicBezTo>
                <a:lnTo>
                  <a:pt x="4858238" y="3225387"/>
                </a:lnTo>
                <a:cubicBezTo>
                  <a:pt x="4849945" y="3221578"/>
                  <a:pt x="4841981" y="3215898"/>
                  <a:pt x="4834454" y="3207659"/>
                </a:cubicBezTo>
                <a:close/>
                <a:moveTo>
                  <a:pt x="5056443" y="3205325"/>
                </a:moveTo>
                <a:lnTo>
                  <a:pt x="5072589" y="3206105"/>
                </a:lnTo>
                <a:cubicBezTo>
                  <a:pt x="5078053" y="3207563"/>
                  <a:pt x="5083590" y="3210326"/>
                  <a:pt x="5089162" y="3214707"/>
                </a:cubicBezTo>
                <a:cubicBezTo>
                  <a:pt x="5078020" y="3205944"/>
                  <a:pt x="5067015" y="3203658"/>
                  <a:pt x="5056443" y="3205325"/>
                </a:cubicBezTo>
                <a:close/>
                <a:moveTo>
                  <a:pt x="739852" y="2905443"/>
                </a:moveTo>
                <a:cubicBezTo>
                  <a:pt x="733899" y="2911992"/>
                  <a:pt x="728660" y="2919613"/>
                  <a:pt x="724278" y="2926662"/>
                </a:cubicBezTo>
                <a:cubicBezTo>
                  <a:pt x="719849" y="2933806"/>
                  <a:pt x="714527" y="2939152"/>
                  <a:pt x="708621" y="2942822"/>
                </a:cubicBezTo>
                <a:lnTo>
                  <a:pt x="691439" y="2948297"/>
                </a:lnTo>
                <a:lnTo>
                  <a:pt x="708622" y="2942822"/>
                </a:lnTo>
                <a:cubicBezTo>
                  <a:pt x="714527" y="2939152"/>
                  <a:pt x="719849" y="2933806"/>
                  <a:pt x="724279" y="2926662"/>
                </a:cubicBezTo>
                <a:cubicBezTo>
                  <a:pt x="728660" y="2919613"/>
                  <a:pt x="733899" y="2911992"/>
                  <a:pt x="739852" y="2905443"/>
                </a:cubicBezTo>
                <a:close/>
                <a:moveTo>
                  <a:pt x="8934151" y="2836933"/>
                </a:moveTo>
                <a:cubicBezTo>
                  <a:pt x="8940248" y="2842173"/>
                  <a:pt x="8947058" y="2847506"/>
                  <a:pt x="8954249" y="2851864"/>
                </a:cubicBezTo>
                <a:lnTo>
                  <a:pt x="8962389" y="2855163"/>
                </a:lnTo>
                <a:lnTo>
                  <a:pt x="8954250" y="2851864"/>
                </a:lnTo>
                <a:cubicBezTo>
                  <a:pt x="8947058" y="2847506"/>
                  <a:pt x="8940248" y="2842173"/>
                  <a:pt x="8934151" y="2836933"/>
                </a:cubicBezTo>
                <a:close/>
                <a:moveTo>
                  <a:pt x="2314816" y="2835337"/>
                </a:moveTo>
                <a:cubicBezTo>
                  <a:pt x="2309720" y="2836314"/>
                  <a:pt x="2304339" y="2838362"/>
                  <a:pt x="2300909" y="2840743"/>
                </a:cubicBezTo>
                <a:cubicBezTo>
                  <a:pt x="2267856" y="2863985"/>
                  <a:pt x="2242281" y="2875891"/>
                  <a:pt x="2216515" y="2876487"/>
                </a:cubicBezTo>
                <a:cubicBezTo>
                  <a:pt x="2242281" y="2875891"/>
                  <a:pt x="2267856" y="2863985"/>
                  <a:pt x="2300910" y="2840743"/>
                </a:cubicBezTo>
                <a:close/>
                <a:moveTo>
                  <a:pt x="1916629" y="2813600"/>
                </a:moveTo>
                <a:lnTo>
                  <a:pt x="1907132" y="2816930"/>
                </a:lnTo>
                <a:lnTo>
                  <a:pt x="1866619" y="2826615"/>
                </a:lnTo>
                <a:lnTo>
                  <a:pt x="1907133" y="2816930"/>
                </a:lnTo>
                <a:close/>
                <a:moveTo>
                  <a:pt x="2058204" y="2802832"/>
                </a:moveTo>
                <a:cubicBezTo>
                  <a:pt x="2076636" y="2804546"/>
                  <a:pt x="2095174" y="2805403"/>
                  <a:pt x="2108194" y="2817539"/>
                </a:cubicBezTo>
                <a:cubicBezTo>
                  <a:pt x="2095175" y="2805403"/>
                  <a:pt x="2076636" y="2804546"/>
                  <a:pt x="2058204" y="2802832"/>
                </a:cubicBezTo>
                <a:close/>
                <a:moveTo>
                  <a:pt x="0" y="0"/>
                </a:moveTo>
                <a:lnTo>
                  <a:pt x="12192000" y="0"/>
                </a:lnTo>
                <a:lnTo>
                  <a:pt x="12192000" y="810707"/>
                </a:lnTo>
                <a:cubicBezTo>
                  <a:pt x="12192000" y="826330"/>
                  <a:pt x="12192000" y="835855"/>
                  <a:pt x="12192000" y="845570"/>
                </a:cubicBezTo>
                <a:lnTo>
                  <a:pt x="12192000" y="1243302"/>
                </a:lnTo>
                <a:lnTo>
                  <a:pt x="12160947" y="1271923"/>
                </a:lnTo>
                <a:cubicBezTo>
                  <a:pt x="12118083" y="1293449"/>
                  <a:pt x="12072360" y="1312882"/>
                  <a:pt x="12026448" y="1332123"/>
                </a:cubicBezTo>
                <a:cubicBezTo>
                  <a:pt x="12013114" y="1337649"/>
                  <a:pt x="11998443" y="1340697"/>
                  <a:pt x="11986443" y="1348126"/>
                </a:cubicBezTo>
                <a:cubicBezTo>
                  <a:pt x="11931195" y="1382036"/>
                  <a:pt x="11877664" y="1418614"/>
                  <a:pt x="11821656" y="1451191"/>
                </a:cubicBezTo>
                <a:cubicBezTo>
                  <a:pt x="11763931" y="1484910"/>
                  <a:pt x="11712304" y="1524726"/>
                  <a:pt x="11672489" y="1578639"/>
                </a:cubicBezTo>
                <a:cubicBezTo>
                  <a:pt x="11635529" y="1628743"/>
                  <a:pt x="11599714" y="1679607"/>
                  <a:pt x="11562947" y="1729900"/>
                </a:cubicBezTo>
                <a:cubicBezTo>
                  <a:pt x="11553613" y="1742665"/>
                  <a:pt x="11545039" y="1757715"/>
                  <a:pt x="11532275" y="1765907"/>
                </a:cubicBezTo>
                <a:cubicBezTo>
                  <a:pt x="11505795" y="1783052"/>
                  <a:pt x="11476838" y="1796959"/>
                  <a:pt x="11448453" y="1811057"/>
                </a:cubicBezTo>
                <a:cubicBezTo>
                  <a:pt x="11424069" y="1823059"/>
                  <a:pt x="11398160" y="1832011"/>
                  <a:pt x="11374346" y="1844966"/>
                </a:cubicBezTo>
                <a:cubicBezTo>
                  <a:pt x="11355296" y="1855255"/>
                  <a:pt x="11338339" y="1869543"/>
                  <a:pt x="11320623" y="1882497"/>
                </a:cubicBezTo>
                <a:cubicBezTo>
                  <a:pt x="11305192" y="1893736"/>
                  <a:pt x="11288238" y="1903452"/>
                  <a:pt x="11275283" y="1916978"/>
                </a:cubicBezTo>
                <a:cubicBezTo>
                  <a:pt x="11243658" y="1949745"/>
                  <a:pt x="11211843" y="1981940"/>
                  <a:pt x="11172600" y="2006136"/>
                </a:cubicBezTo>
                <a:cubicBezTo>
                  <a:pt x="11133927" y="2030138"/>
                  <a:pt x="11097350" y="2057001"/>
                  <a:pt x="11058869" y="2081386"/>
                </a:cubicBezTo>
                <a:cubicBezTo>
                  <a:pt x="11021146" y="2105199"/>
                  <a:pt x="10987046" y="2131297"/>
                  <a:pt x="10967423" y="2173591"/>
                </a:cubicBezTo>
                <a:cubicBezTo>
                  <a:pt x="10958661" y="2192259"/>
                  <a:pt x="10946279" y="2212644"/>
                  <a:pt x="10929704" y="2223503"/>
                </a:cubicBezTo>
                <a:cubicBezTo>
                  <a:pt x="10906081" y="2238934"/>
                  <a:pt x="10876171" y="2244459"/>
                  <a:pt x="10850453" y="2257603"/>
                </a:cubicBezTo>
                <a:cubicBezTo>
                  <a:pt x="10820162" y="2273034"/>
                  <a:pt x="10785111" y="2286370"/>
                  <a:pt x="10764534" y="2310945"/>
                </a:cubicBezTo>
                <a:cubicBezTo>
                  <a:pt x="10746246" y="2332855"/>
                  <a:pt x="10727767" y="2349999"/>
                  <a:pt x="10703573" y="2363905"/>
                </a:cubicBezTo>
                <a:cubicBezTo>
                  <a:pt x="10686617" y="2373622"/>
                  <a:pt x="10674046" y="2391338"/>
                  <a:pt x="10656519" y="2399340"/>
                </a:cubicBezTo>
                <a:cubicBezTo>
                  <a:pt x="10633467" y="2410009"/>
                  <a:pt x="10610225" y="2418391"/>
                  <a:pt x="10590031" y="2434966"/>
                </a:cubicBezTo>
                <a:cubicBezTo>
                  <a:pt x="10569075" y="2452110"/>
                  <a:pt x="10545263" y="2465636"/>
                  <a:pt x="10523354" y="2481639"/>
                </a:cubicBezTo>
                <a:cubicBezTo>
                  <a:pt x="10511734" y="2490211"/>
                  <a:pt x="10502208" y="2501451"/>
                  <a:pt x="10490969" y="2510406"/>
                </a:cubicBezTo>
                <a:cubicBezTo>
                  <a:pt x="10470394" y="2526788"/>
                  <a:pt x="10449438" y="2542791"/>
                  <a:pt x="10428291" y="2558222"/>
                </a:cubicBezTo>
                <a:cubicBezTo>
                  <a:pt x="10407146" y="2573655"/>
                  <a:pt x="10386952" y="2591561"/>
                  <a:pt x="10363709" y="2602801"/>
                </a:cubicBezTo>
                <a:cubicBezTo>
                  <a:pt x="10324086" y="2621851"/>
                  <a:pt x="10280840" y="2633282"/>
                  <a:pt x="10242357" y="2653857"/>
                </a:cubicBezTo>
                <a:cubicBezTo>
                  <a:pt x="10203304" y="2674811"/>
                  <a:pt x="10166536" y="2701103"/>
                  <a:pt x="10131863" y="2728915"/>
                </a:cubicBezTo>
                <a:cubicBezTo>
                  <a:pt x="10104430" y="2750824"/>
                  <a:pt x="10078713" y="2772543"/>
                  <a:pt x="10044230" y="2783782"/>
                </a:cubicBezTo>
                <a:cubicBezTo>
                  <a:pt x="10024990" y="2790070"/>
                  <a:pt x="10004797" y="2803786"/>
                  <a:pt x="9993175" y="2819789"/>
                </a:cubicBezTo>
                <a:cubicBezTo>
                  <a:pt x="9968027" y="2854649"/>
                  <a:pt x="9935832" y="2879226"/>
                  <a:pt x="9899446" y="2900182"/>
                </a:cubicBezTo>
                <a:cubicBezTo>
                  <a:pt x="9850865" y="2928376"/>
                  <a:pt x="9802858" y="2957143"/>
                  <a:pt x="9754088" y="2984766"/>
                </a:cubicBezTo>
                <a:cubicBezTo>
                  <a:pt x="9725323" y="3001151"/>
                  <a:pt x="9696749" y="3018485"/>
                  <a:pt x="9666265" y="3030488"/>
                </a:cubicBezTo>
                <a:cubicBezTo>
                  <a:pt x="9603971" y="3055255"/>
                  <a:pt x="9540152" y="3076399"/>
                  <a:pt x="9477283" y="3099451"/>
                </a:cubicBezTo>
                <a:cubicBezTo>
                  <a:pt x="9456709" y="3106880"/>
                  <a:pt x="9437278" y="3117549"/>
                  <a:pt x="9416321" y="3124026"/>
                </a:cubicBezTo>
                <a:cubicBezTo>
                  <a:pt x="9393650" y="3131075"/>
                  <a:pt x="9369267" y="3133171"/>
                  <a:pt x="9346597" y="3140219"/>
                </a:cubicBezTo>
                <a:cubicBezTo>
                  <a:pt x="9308875" y="3151840"/>
                  <a:pt x="9272298" y="3166701"/>
                  <a:pt x="9234579" y="3178511"/>
                </a:cubicBezTo>
                <a:cubicBezTo>
                  <a:pt x="9161805" y="3201182"/>
                  <a:pt x="9088840" y="3222899"/>
                  <a:pt x="9015878" y="3244426"/>
                </a:cubicBezTo>
                <a:cubicBezTo>
                  <a:pt x="9000257" y="3248999"/>
                  <a:pt x="8983301" y="3249570"/>
                  <a:pt x="8967871" y="3254523"/>
                </a:cubicBezTo>
                <a:cubicBezTo>
                  <a:pt x="8926911" y="3267859"/>
                  <a:pt x="8886142" y="3282336"/>
                  <a:pt x="8845565" y="3297007"/>
                </a:cubicBezTo>
                <a:cubicBezTo>
                  <a:pt x="8820990" y="3305961"/>
                  <a:pt x="8796985" y="3317009"/>
                  <a:pt x="8772219" y="3325582"/>
                </a:cubicBezTo>
                <a:cubicBezTo>
                  <a:pt x="8752407" y="3332440"/>
                  <a:pt x="8732023" y="3337774"/>
                  <a:pt x="8711448" y="3341966"/>
                </a:cubicBezTo>
                <a:cubicBezTo>
                  <a:pt x="8693731" y="3345586"/>
                  <a:pt x="8675253" y="3345203"/>
                  <a:pt x="8657726" y="3349586"/>
                </a:cubicBezTo>
                <a:cubicBezTo>
                  <a:pt x="8610288" y="3361397"/>
                  <a:pt x="8563425" y="3374733"/>
                  <a:pt x="8516369" y="3387305"/>
                </a:cubicBezTo>
                <a:cubicBezTo>
                  <a:pt x="8497511" y="3392259"/>
                  <a:pt x="8478269" y="3395880"/>
                  <a:pt x="8459979" y="3402166"/>
                </a:cubicBezTo>
                <a:cubicBezTo>
                  <a:pt x="8411019" y="3418741"/>
                  <a:pt x="8362822" y="3437599"/>
                  <a:pt x="8313671" y="3453222"/>
                </a:cubicBezTo>
                <a:cubicBezTo>
                  <a:pt x="8272903" y="3466176"/>
                  <a:pt x="8230992" y="3475510"/>
                  <a:pt x="8189651" y="3486941"/>
                </a:cubicBezTo>
                <a:cubicBezTo>
                  <a:pt x="8172124" y="3491895"/>
                  <a:pt x="8155359" y="3498943"/>
                  <a:pt x="8137835" y="3503134"/>
                </a:cubicBezTo>
                <a:cubicBezTo>
                  <a:pt x="8098590" y="3512659"/>
                  <a:pt x="8058774" y="3520659"/>
                  <a:pt x="8019339" y="3530186"/>
                </a:cubicBezTo>
                <a:cubicBezTo>
                  <a:pt x="7996859" y="3535710"/>
                  <a:pt x="7975142" y="3545617"/>
                  <a:pt x="7952280" y="3549237"/>
                </a:cubicBezTo>
                <a:cubicBezTo>
                  <a:pt x="7897987" y="3557809"/>
                  <a:pt x="7843311" y="3563905"/>
                  <a:pt x="7788636" y="3570763"/>
                </a:cubicBezTo>
                <a:cubicBezTo>
                  <a:pt x="7732247" y="3577811"/>
                  <a:pt x="7676047" y="3585242"/>
                  <a:pt x="7619655" y="3591528"/>
                </a:cubicBezTo>
                <a:cubicBezTo>
                  <a:pt x="7588795" y="3594768"/>
                  <a:pt x="7557742" y="3595338"/>
                  <a:pt x="7526880" y="3598386"/>
                </a:cubicBezTo>
                <a:cubicBezTo>
                  <a:pt x="7499828" y="3601055"/>
                  <a:pt x="7472967" y="3606007"/>
                  <a:pt x="7445916" y="3609247"/>
                </a:cubicBezTo>
                <a:cubicBezTo>
                  <a:pt x="7422483" y="3611913"/>
                  <a:pt x="7398860" y="3613437"/>
                  <a:pt x="7375428" y="3616105"/>
                </a:cubicBezTo>
                <a:cubicBezTo>
                  <a:pt x="7337899" y="3620485"/>
                  <a:pt x="7300559" y="3625439"/>
                  <a:pt x="7263220" y="3630011"/>
                </a:cubicBezTo>
                <a:cubicBezTo>
                  <a:pt x="7247599" y="3631726"/>
                  <a:pt x="7231214" y="3636488"/>
                  <a:pt x="7216547" y="3633632"/>
                </a:cubicBezTo>
                <a:cubicBezTo>
                  <a:pt x="7179587" y="3626391"/>
                  <a:pt x="7143199" y="3628487"/>
                  <a:pt x="7106432" y="3633440"/>
                </a:cubicBezTo>
                <a:cubicBezTo>
                  <a:pt x="7093860" y="3635155"/>
                  <a:pt x="7080334" y="3634774"/>
                  <a:pt x="7068141" y="3631536"/>
                </a:cubicBezTo>
                <a:cubicBezTo>
                  <a:pt x="7043184" y="3625057"/>
                  <a:pt x="7018991" y="3615913"/>
                  <a:pt x="6994415" y="3607913"/>
                </a:cubicBezTo>
                <a:cubicBezTo>
                  <a:pt x="6991747" y="3606961"/>
                  <a:pt x="6988509" y="3606769"/>
                  <a:pt x="6985653" y="3606199"/>
                </a:cubicBezTo>
                <a:cubicBezTo>
                  <a:pt x="6969457" y="3602959"/>
                  <a:pt x="6953457" y="3599720"/>
                  <a:pt x="6937263" y="3596863"/>
                </a:cubicBezTo>
                <a:cubicBezTo>
                  <a:pt x="6928501" y="3595338"/>
                  <a:pt x="6919547" y="3595149"/>
                  <a:pt x="6910782" y="3593814"/>
                </a:cubicBezTo>
                <a:cubicBezTo>
                  <a:pt x="6876872" y="3588480"/>
                  <a:pt x="6839534" y="3597434"/>
                  <a:pt x="6810195" y="3574384"/>
                </a:cubicBezTo>
                <a:cubicBezTo>
                  <a:pt x="6791144" y="3559523"/>
                  <a:pt x="6772665" y="3562953"/>
                  <a:pt x="6752283" y="3565239"/>
                </a:cubicBezTo>
                <a:cubicBezTo>
                  <a:pt x="6736851" y="3566953"/>
                  <a:pt x="6721038" y="3566382"/>
                  <a:pt x="6705417" y="3566574"/>
                </a:cubicBezTo>
                <a:cubicBezTo>
                  <a:pt x="6677984" y="3567143"/>
                  <a:pt x="6650551" y="3567335"/>
                  <a:pt x="6623118" y="3568287"/>
                </a:cubicBezTo>
                <a:cubicBezTo>
                  <a:pt x="6614353" y="3568667"/>
                  <a:pt x="6605401" y="3573432"/>
                  <a:pt x="6596828" y="3572670"/>
                </a:cubicBezTo>
                <a:cubicBezTo>
                  <a:pt x="6557201" y="3569049"/>
                  <a:pt x="6517576" y="3563334"/>
                  <a:pt x="6477951" y="3560095"/>
                </a:cubicBezTo>
                <a:cubicBezTo>
                  <a:pt x="6455472" y="3558191"/>
                  <a:pt x="6432420" y="3561809"/>
                  <a:pt x="6410131" y="3559143"/>
                </a:cubicBezTo>
                <a:cubicBezTo>
                  <a:pt x="6384414" y="3556095"/>
                  <a:pt x="6359268" y="3548285"/>
                  <a:pt x="6333739" y="3543520"/>
                </a:cubicBezTo>
                <a:cubicBezTo>
                  <a:pt x="6326691" y="3542189"/>
                  <a:pt x="6318880" y="3543903"/>
                  <a:pt x="6311449" y="3544282"/>
                </a:cubicBezTo>
                <a:cubicBezTo>
                  <a:pt x="6303068" y="3544664"/>
                  <a:pt x="6294876" y="3545426"/>
                  <a:pt x="6286493" y="3545617"/>
                </a:cubicBezTo>
                <a:cubicBezTo>
                  <a:pt x="6260964" y="3545999"/>
                  <a:pt x="6235437" y="3545426"/>
                  <a:pt x="6209909" y="3546761"/>
                </a:cubicBezTo>
                <a:cubicBezTo>
                  <a:pt x="6194288" y="3547522"/>
                  <a:pt x="6177905" y="3555333"/>
                  <a:pt x="6163425" y="3552474"/>
                </a:cubicBezTo>
                <a:cubicBezTo>
                  <a:pt x="6133897" y="3546951"/>
                  <a:pt x="6104368" y="3559333"/>
                  <a:pt x="6074842" y="3549047"/>
                </a:cubicBezTo>
                <a:cubicBezTo>
                  <a:pt x="6065695" y="3545999"/>
                  <a:pt x="6053124" y="3553619"/>
                  <a:pt x="6042072" y="3553999"/>
                </a:cubicBezTo>
                <a:cubicBezTo>
                  <a:pt x="6014449" y="3554951"/>
                  <a:pt x="5986828" y="3554761"/>
                  <a:pt x="5959204" y="3554571"/>
                </a:cubicBezTo>
                <a:cubicBezTo>
                  <a:pt x="5934438" y="3554381"/>
                  <a:pt x="5908719" y="3557047"/>
                  <a:pt x="5884906" y="3551713"/>
                </a:cubicBezTo>
                <a:cubicBezTo>
                  <a:pt x="5859949" y="3545999"/>
                  <a:pt x="5837472" y="3546761"/>
                  <a:pt x="5813276" y="3553237"/>
                </a:cubicBezTo>
                <a:cubicBezTo>
                  <a:pt x="5796702" y="3557619"/>
                  <a:pt x="5779174" y="3558191"/>
                  <a:pt x="5762029" y="3559523"/>
                </a:cubicBezTo>
                <a:cubicBezTo>
                  <a:pt x="5743551" y="3561047"/>
                  <a:pt x="5723166" y="3557047"/>
                  <a:pt x="5706401" y="3563334"/>
                </a:cubicBezTo>
                <a:cubicBezTo>
                  <a:pt x="5656488" y="3582003"/>
                  <a:pt x="5605244" y="3586003"/>
                  <a:pt x="5553045" y="3586003"/>
                </a:cubicBezTo>
                <a:cubicBezTo>
                  <a:pt x="5543518" y="3586003"/>
                  <a:pt x="5533802" y="3583338"/>
                  <a:pt x="5524660" y="3580480"/>
                </a:cubicBezTo>
                <a:cubicBezTo>
                  <a:pt x="5471316" y="3563334"/>
                  <a:pt x="5417784" y="3564857"/>
                  <a:pt x="5363491" y="3575336"/>
                </a:cubicBezTo>
                <a:cubicBezTo>
                  <a:pt x="5352250" y="3577622"/>
                  <a:pt x="5339677" y="3578003"/>
                  <a:pt x="5328438" y="3575718"/>
                </a:cubicBezTo>
                <a:cubicBezTo>
                  <a:pt x="5296812" y="3569049"/>
                  <a:pt x="5266141" y="3557999"/>
                  <a:pt x="5234326" y="3553237"/>
                </a:cubicBezTo>
                <a:cubicBezTo>
                  <a:pt x="5181748" y="3545426"/>
                  <a:pt x="5136216" y="3571715"/>
                  <a:pt x="5089162" y="3588862"/>
                </a:cubicBezTo>
                <a:cubicBezTo>
                  <a:pt x="5044391" y="3605055"/>
                  <a:pt x="5006292" y="3641632"/>
                  <a:pt x="4953328" y="3633440"/>
                </a:cubicBezTo>
                <a:cubicBezTo>
                  <a:pt x="4947996" y="3632678"/>
                  <a:pt x="4942089" y="3637822"/>
                  <a:pt x="4936184" y="3639155"/>
                </a:cubicBezTo>
                <a:cubicBezTo>
                  <a:pt x="4919991" y="3642776"/>
                  <a:pt x="4903799" y="3647155"/>
                  <a:pt x="4887415" y="3648872"/>
                </a:cubicBezTo>
                <a:cubicBezTo>
                  <a:pt x="4867412" y="3651158"/>
                  <a:pt x="4847027" y="3650397"/>
                  <a:pt x="4827024" y="3652301"/>
                </a:cubicBezTo>
                <a:cubicBezTo>
                  <a:pt x="4814166" y="3653444"/>
                  <a:pt x="4801401" y="3655539"/>
                  <a:pt x="4788661" y="3657349"/>
                </a:cubicBezTo>
                <a:lnTo>
                  <a:pt x="4785776" y="3657600"/>
                </a:lnTo>
                <a:lnTo>
                  <a:pt x="4726469" y="3657600"/>
                </a:lnTo>
                <a:lnTo>
                  <a:pt x="4719697" y="3656730"/>
                </a:lnTo>
                <a:cubicBezTo>
                  <a:pt x="4709482" y="3654539"/>
                  <a:pt x="4699289" y="3651920"/>
                  <a:pt x="4689098" y="3650205"/>
                </a:cubicBezTo>
                <a:cubicBezTo>
                  <a:pt x="4660331" y="3645442"/>
                  <a:pt x="4628705" y="3646776"/>
                  <a:pt x="4603368" y="3634584"/>
                </a:cubicBezTo>
                <a:cubicBezTo>
                  <a:pt x="4576318" y="3621629"/>
                  <a:pt x="4550599" y="3615723"/>
                  <a:pt x="4522596" y="3619723"/>
                </a:cubicBezTo>
                <a:cubicBezTo>
                  <a:pt x="4513260" y="3621057"/>
                  <a:pt x="4501257" y="3629059"/>
                  <a:pt x="4497068" y="3637249"/>
                </a:cubicBezTo>
                <a:cubicBezTo>
                  <a:pt x="4487731" y="3655538"/>
                  <a:pt x="4474969" y="3658778"/>
                  <a:pt x="4457632" y="3652490"/>
                </a:cubicBezTo>
                <a:cubicBezTo>
                  <a:pt x="4442581" y="3647155"/>
                  <a:pt x="4424104" y="3644490"/>
                  <a:pt x="4413817" y="3634201"/>
                </a:cubicBezTo>
                <a:cubicBezTo>
                  <a:pt x="4384668" y="3605055"/>
                  <a:pt x="4347518" y="3604103"/>
                  <a:pt x="4311323" y="3596293"/>
                </a:cubicBezTo>
                <a:cubicBezTo>
                  <a:pt x="4289227" y="3591528"/>
                  <a:pt x="4268649" y="3591338"/>
                  <a:pt x="4246551" y="3594576"/>
                </a:cubicBezTo>
                <a:cubicBezTo>
                  <a:pt x="4198546" y="3601816"/>
                  <a:pt x="4151870" y="3591528"/>
                  <a:pt x="4105766" y="3578384"/>
                </a:cubicBezTo>
                <a:cubicBezTo>
                  <a:pt x="4075285" y="3569622"/>
                  <a:pt x="4044043" y="3564287"/>
                  <a:pt x="4013753" y="3555333"/>
                </a:cubicBezTo>
                <a:cubicBezTo>
                  <a:pt x="3991083" y="3548474"/>
                  <a:pt x="3968414" y="3540282"/>
                  <a:pt x="3947648" y="3529234"/>
                </a:cubicBezTo>
                <a:cubicBezTo>
                  <a:pt x="3917546" y="3513040"/>
                  <a:pt x="3891259" y="3488655"/>
                  <a:pt x="3852966" y="3495133"/>
                </a:cubicBezTo>
                <a:cubicBezTo>
                  <a:pt x="3819245" y="3500847"/>
                  <a:pt x="3788766" y="3488847"/>
                  <a:pt x="3757902" y="3477416"/>
                </a:cubicBezTo>
                <a:cubicBezTo>
                  <a:pt x="3735231" y="3469034"/>
                  <a:pt x="3712565" y="3460459"/>
                  <a:pt x="3689131" y="3455126"/>
                </a:cubicBezTo>
                <a:cubicBezTo>
                  <a:pt x="3661315" y="3448839"/>
                  <a:pt x="3629882" y="3451507"/>
                  <a:pt x="3605116" y="3439885"/>
                </a:cubicBezTo>
                <a:cubicBezTo>
                  <a:pt x="3579206" y="3427693"/>
                  <a:pt x="3557682" y="3435885"/>
                  <a:pt x="3534629" y="3439315"/>
                </a:cubicBezTo>
                <a:cubicBezTo>
                  <a:pt x="3497862" y="3444649"/>
                  <a:pt x="3461282" y="3454555"/>
                  <a:pt x="3424135" y="3441982"/>
                </a:cubicBezTo>
                <a:cubicBezTo>
                  <a:pt x="3378986" y="3426741"/>
                  <a:pt x="3334216" y="3410358"/>
                  <a:pt x="3288877" y="3395880"/>
                </a:cubicBezTo>
                <a:cubicBezTo>
                  <a:pt x="3271348" y="3390353"/>
                  <a:pt x="3252492" y="3388067"/>
                  <a:pt x="3234202" y="3385591"/>
                </a:cubicBezTo>
                <a:cubicBezTo>
                  <a:pt x="3216867" y="3383495"/>
                  <a:pt x="3196102" y="3388830"/>
                  <a:pt x="3182763" y="3380829"/>
                </a:cubicBezTo>
                <a:cubicBezTo>
                  <a:pt x="3148472" y="3360255"/>
                  <a:pt x="3113231" y="3350158"/>
                  <a:pt x="3073604" y="3350158"/>
                </a:cubicBezTo>
                <a:cubicBezTo>
                  <a:pt x="3058743" y="3350158"/>
                  <a:pt x="3044264" y="3341584"/>
                  <a:pt x="3029216" y="3340059"/>
                </a:cubicBezTo>
                <a:cubicBezTo>
                  <a:pt x="3008639" y="3338155"/>
                  <a:pt x="2985016" y="3333011"/>
                  <a:pt x="2967110" y="3340251"/>
                </a:cubicBezTo>
                <a:cubicBezTo>
                  <a:pt x="2925008" y="3357397"/>
                  <a:pt x="2890910" y="3343107"/>
                  <a:pt x="2854140" y="3326153"/>
                </a:cubicBezTo>
                <a:cubicBezTo>
                  <a:pt x="2817943" y="3309389"/>
                  <a:pt x="2779842" y="3296055"/>
                  <a:pt x="2741360" y="3285003"/>
                </a:cubicBezTo>
                <a:cubicBezTo>
                  <a:pt x="2726882" y="3281003"/>
                  <a:pt x="2709548" y="3287672"/>
                  <a:pt x="2693543" y="3289005"/>
                </a:cubicBezTo>
                <a:cubicBezTo>
                  <a:pt x="2687827" y="3289386"/>
                  <a:pt x="2681540" y="3289958"/>
                  <a:pt x="2676398" y="3288053"/>
                </a:cubicBezTo>
                <a:cubicBezTo>
                  <a:pt x="2626677" y="3269763"/>
                  <a:pt x="2576191" y="3255857"/>
                  <a:pt x="2522279" y="3265382"/>
                </a:cubicBezTo>
                <a:cubicBezTo>
                  <a:pt x="2517327" y="3266335"/>
                  <a:pt x="2511800" y="3264239"/>
                  <a:pt x="2506847" y="3262905"/>
                </a:cubicBezTo>
                <a:cubicBezTo>
                  <a:pt x="2482652" y="3256047"/>
                  <a:pt x="2459029" y="3245189"/>
                  <a:pt x="2434456" y="3242712"/>
                </a:cubicBezTo>
                <a:cubicBezTo>
                  <a:pt x="2373874" y="3236616"/>
                  <a:pt x="2312915" y="3234138"/>
                  <a:pt x="2251948" y="3230138"/>
                </a:cubicBezTo>
                <a:cubicBezTo>
                  <a:pt x="2248138" y="3229949"/>
                  <a:pt x="2244137" y="3229949"/>
                  <a:pt x="2240710" y="3228614"/>
                </a:cubicBezTo>
                <a:cubicBezTo>
                  <a:pt x="2218229" y="3220422"/>
                  <a:pt x="2198608" y="3223090"/>
                  <a:pt x="2179556" y="3238711"/>
                </a:cubicBezTo>
                <a:cubicBezTo>
                  <a:pt x="2171173" y="3245569"/>
                  <a:pt x="2159743" y="3249189"/>
                  <a:pt x="2149267" y="3252999"/>
                </a:cubicBezTo>
                <a:cubicBezTo>
                  <a:pt x="2133834" y="3258715"/>
                  <a:pt x="2118023" y="3264239"/>
                  <a:pt x="2102021" y="3267859"/>
                </a:cubicBezTo>
                <a:cubicBezTo>
                  <a:pt x="2086208" y="3271288"/>
                  <a:pt x="2069254" y="3276049"/>
                  <a:pt x="2054013" y="3273384"/>
                </a:cubicBezTo>
                <a:cubicBezTo>
                  <a:pt x="2026581" y="3268622"/>
                  <a:pt x="2000479" y="3257953"/>
                  <a:pt x="1973429" y="3250903"/>
                </a:cubicBezTo>
                <a:cubicBezTo>
                  <a:pt x="1964094" y="3248426"/>
                  <a:pt x="1953806" y="3248809"/>
                  <a:pt x="1944092" y="3248617"/>
                </a:cubicBezTo>
                <a:cubicBezTo>
                  <a:pt x="1921800" y="3248047"/>
                  <a:pt x="1898940" y="3253571"/>
                  <a:pt x="1878748" y="3237759"/>
                </a:cubicBezTo>
                <a:cubicBezTo>
                  <a:pt x="1860079" y="3222899"/>
                  <a:pt x="1841216" y="3227280"/>
                  <a:pt x="1821596" y="3238520"/>
                </a:cubicBezTo>
                <a:cubicBezTo>
                  <a:pt x="1807497" y="3246522"/>
                  <a:pt x="1791496" y="3252809"/>
                  <a:pt x="1775684" y="3255857"/>
                </a:cubicBezTo>
                <a:cubicBezTo>
                  <a:pt x="1753965" y="3260047"/>
                  <a:pt x="1732439" y="3261763"/>
                  <a:pt x="1709006" y="3259285"/>
                </a:cubicBezTo>
                <a:cubicBezTo>
                  <a:pt x="1692431" y="3257571"/>
                  <a:pt x="1678904" y="3256809"/>
                  <a:pt x="1665950" y="3246713"/>
                </a:cubicBezTo>
                <a:cubicBezTo>
                  <a:pt x="1663856" y="3245189"/>
                  <a:pt x="1660046" y="3244807"/>
                  <a:pt x="1657188" y="3244999"/>
                </a:cubicBezTo>
                <a:cubicBezTo>
                  <a:pt x="1619658" y="3248237"/>
                  <a:pt x="1582510" y="3246522"/>
                  <a:pt x="1544598" y="3244234"/>
                </a:cubicBezTo>
                <a:cubicBezTo>
                  <a:pt x="1496403" y="3241189"/>
                  <a:pt x="1445725" y="3250141"/>
                  <a:pt x="1404006" y="3282146"/>
                </a:cubicBezTo>
                <a:cubicBezTo>
                  <a:pt x="1397909" y="3286910"/>
                  <a:pt x="1388765" y="3289005"/>
                  <a:pt x="1380762" y="3290149"/>
                </a:cubicBezTo>
                <a:cubicBezTo>
                  <a:pt x="1343044" y="3295101"/>
                  <a:pt x="1305132" y="3298530"/>
                  <a:pt x="1267411" y="3304055"/>
                </a:cubicBezTo>
                <a:cubicBezTo>
                  <a:pt x="1246837" y="3307103"/>
                  <a:pt x="1225310" y="3309770"/>
                  <a:pt x="1206641" y="3318153"/>
                </a:cubicBezTo>
                <a:cubicBezTo>
                  <a:pt x="1188354" y="3326343"/>
                  <a:pt x="1173681" y="3336059"/>
                  <a:pt x="1162823" y="3318915"/>
                </a:cubicBezTo>
                <a:cubicBezTo>
                  <a:pt x="1143394" y="3328059"/>
                  <a:pt x="1126437" y="3335680"/>
                  <a:pt x="1109865" y="3343870"/>
                </a:cubicBezTo>
                <a:cubicBezTo>
                  <a:pt x="1103767" y="3346918"/>
                  <a:pt x="1098623" y="3351872"/>
                  <a:pt x="1092527" y="3354730"/>
                </a:cubicBezTo>
                <a:cubicBezTo>
                  <a:pt x="1086048" y="3357778"/>
                  <a:pt x="1078810" y="3359682"/>
                  <a:pt x="1071762" y="3361207"/>
                </a:cubicBezTo>
                <a:cubicBezTo>
                  <a:pt x="1040327" y="3368065"/>
                  <a:pt x="1008894" y="3374351"/>
                  <a:pt x="977653" y="3381782"/>
                </a:cubicBezTo>
                <a:cubicBezTo>
                  <a:pt x="971554" y="3383305"/>
                  <a:pt x="966411" y="3389401"/>
                  <a:pt x="960887" y="3393401"/>
                </a:cubicBezTo>
                <a:cubicBezTo>
                  <a:pt x="957266" y="3396070"/>
                  <a:pt x="953648" y="3400070"/>
                  <a:pt x="949646" y="3400642"/>
                </a:cubicBezTo>
                <a:cubicBezTo>
                  <a:pt x="919165" y="3405214"/>
                  <a:pt x="888877" y="3410549"/>
                  <a:pt x="858205" y="3412834"/>
                </a:cubicBezTo>
                <a:cubicBezTo>
                  <a:pt x="832486" y="3414738"/>
                  <a:pt x="807719" y="3414168"/>
                  <a:pt x="801053" y="3447315"/>
                </a:cubicBezTo>
                <a:cubicBezTo>
                  <a:pt x="799909" y="3453032"/>
                  <a:pt x="791717" y="3459128"/>
                  <a:pt x="785432" y="3461984"/>
                </a:cubicBezTo>
                <a:cubicBezTo>
                  <a:pt x="767524" y="3470176"/>
                  <a:pt x="748471" y="3475701"/>
                  <a:pt x="730754" y="3484082"/>
                </a:cubicBezTo>
                <a:cubicBezTo>
                  <a:pt x="672650" y="3512088"/>
                  <a:pt x="611880" y="3529805"/>
                  <a:pt x="546917" y="3526566"/>
                </a:cubicBezTo>
                <a:cubicBezTo>
                  <a:pt x="526724" y="3525614"/>
                  <a:pt x="507102" y="3515326"/>
                  <a:pt x="494337" y="3511515"/>
                </a:cubicBezTo>
                <a:cubicBezTo>
                  <a:pt x="457572" y="3526566"/>
                  <a:pt x="426709" y="3541045"/>
                  <a:pt x="394511" y="3551903"/>
                </a:cubicBezTo>
                <a:cubicBezTo>
                  <a:pt x="366127" y="3561619"/>
                  <a:pt x="336408" y="3567715"/>
                  <a:pt x="307259" y="3574763"/>
                </a:cubicBezTo>
                <a:cubicBezTo>
                  <a:pt x="296590" y="3577432"/>
                  <a:pt x="285732" y="3578955"/>
                  <a:pt x="274873" y="3580290"/>
                </a:cubicBezTo>
                <a:cubicBezTo>
                  <a:pt x="240965" y="3584480"/>
                  <a:pt x="205529" y="3574384"/>
                  <a:pt x="172384" y="3590386"/>
                </a:cubicBezTo>
                <a:cubicBezTo>
                  <a:pt x="155046" y="3598768"/>
                  <a:pt x="137898" y="3608865"/>
                  <a:pt x="119613" y="3613247"/>
                </a:cubicBezTo>
                <a:cubicBezTo>
                  <a:pt x="99990" y="3618009"/>
                  <a:pt x="80794" y="3625439"/>
                  <a:pt x="61197" y="3630750"/>
                </a:cubicBezTo>
                <a:lnTo>
                  <a:pt x="544" y="3635521"/>
                </a:lnTo>
                <a:lnTo>
                  <a:pt x="544" y="3508282"/>
                </a:lnTo>
                <a:lnTo>
                  <a:pt x="0" y="3508282"/>
                </a:lnTo>
                <a:close/>
              </a:path>
            </a:pathLst>
          </a:custGeom>
          <a:effectLst>
            <a:outerShdw blurRad="381000" dist="152400" dir="5400000" algn="t" rotWithShape="0">
              <a:prstClr val="black">
                <a:alpha val="20000"/>
              </a:prstClr>
            </a:outerShdw>
          </a:effectLst>
        </p:spPr>
      </p:pic>
      <p:grpSp>
        <p:nvGrpSpPr>
          <p:cNvPr id="25" name="Group 24">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8" y="857610"/>
            <a:ext cx="9143592" cy="2849976"/>
            <a:chOff x="476" y="-3923157"/>
            <a:chExt cx="10667524" cy="2493729"/>
          </a:xfrm>
        </p:grpSpPr>
        <p:sp>
          <p:nvSpPr>
            <p:cNvPr id="26" name="Freeform: Shape 25">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Box 3">
            <a:extLst>
              <a:ext uri="{FF2B5EF4-FFF2-40B4-BE49-F238E27FC236}">
                <a16:creationId xmlns:a16="http://schemas.microsoft.com/office/drawing/2014/main" id="{DB977DF7-62F5-4978-9AF0-EC6012BFD194}"/>
              </a:ext>
            </a:extLst>
          </p:cNvPr>
          <p:cNvSpPr txBox="1"/>
          <p:nvPr/>
        </p:nvSpPr>
        <p:spPr>
          <a:xfrm>
            <a:off x="4320348" y="6499049"/>
            <a:ext cx="4823244" cy="323165"/>
          </a:xfrm>
          <a:prstGeom prst="rect">
            <a:avLst/>
          </a:prstGeom>
          <a:solidFill>
            <a:srgbClr val="000000"/>
          </a:solidFill>
        </p:spPr>
        <p:txBody>
          <a:bodyPr wrap="none" rtlCol="0">
            <a:spAutoFit/>
          </a:bodyPr>
          <a:lstStyle/>
          <a:p>
            <a:pPr algn="r">
              <a:spcAft>
                <a:spcPts val="600"/>
              </a:spcAft>
            </a:pPr>
            <a:r>
              <a:rPr lang="en-AU" sz="1500" dirty="0">
                <a:solidFill>
                  <a:srgbClr val="FFFFFF"/>
                </a:solidFill>
                <a:hlinkClick r:id="rId4">
                  <a:extLst>
                    <a:ext uri="{A12FA001-AC4F-418D-AE19-62706E023703}">
                      <ahyp:hlinkClr xmlns:ahyp="http://schemas.microsoft.com/office/drawing/2018/hyperlinkcolor" val="tx"/>
                    </a:ext>
                  </a:extLst>
                </a:hlinkClick>
              </a:rPr>
              <a:t>Aboriginal Religious Art </a:t>
            </a:r>
            <a:r>
              <a:rPr lang="en-AU" sz="1500" dirty="0">
                <a:solidFill>
                  <a:srgbClr val="FFFFFF"/>
                </a:solidFill>
              </a:rPr>
              <a:t>© </a:t>
            </a:r>
            <a:r>
              <a:rPr lang="en-AU" sz="1500" dirty="0" err="1">
                <a:solidFill>
                  <a:srgbClr val="FFFFFF"/>
                </a:solidFill>
              </a:rPr>
              <a:t>dun_deagh</a:t>
            </a:r>
            <a:r>
              <a:rPr lang="en-AU" sz="1500" dirty="0">
                <a:solidFill>
                  <a:srgbClr val="FFFFFF"/>
                </a:solidFill>
              </a:rPr>
              <a:t> </a:t>
            </a:r>
            <a:r>
              <a:rPr lang="en-AU" sz="1500" dirty="0">
                <a:solidFill>
                  <a:srgbClr val="FFFFFF"/>
                </a:solidFill>
                <a:hlinkClick r:id="rId5">
                  <a:extLst>
                    <a:ext uri="{A12FA001-AC4F-418D-AE19-62706E023703}">
                      <ahyp:hlinkClr xmlns:ahyp="http://schemas.microsoft.com/office/drawing/2018/hyperlinkcolor" val="tx"/>
                    </a:ext>
                  </a:extLst>
                </a:hlinkClick>
              </a:rPr>
              <a:t>CC BY-SA 2.0 License</a:t>
            </a:r>
            <a:r>
              <a:rPr lang="en-AU" sz="1500" dirty="0">
                <a:solidFill>
                  <a:srgbClr val="FFFFFF"/>
                </a:solidFill>
              </a:rPr>
              <a:t> </a:t>
            </a:r>
          </a:p>
        </p:txBody>
      </p:sp>
    </p:spTree>
    <p:extLst>
      <p:ext uri="{BB962C8B-B14F-4D97-AF65-F5344CB8AC3E}">
        <p14:creationId xmlns:p14="http://schemas.microsoft.com/office/powerpoint/2010/main" val="2716983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12CAC-CA7B-4871-93B8-E0CE833518C2}"/>
              </a:ext>
            </a:extLst>
          </p:cNvPr>
          <p:cNvSpPr>
            <a:spLocks noGrp="1"/>
          </p:cNvSpPr>
          <p:nvPr>
            <p:ph type="title"/>
          </p:nvPr>
        </p:nvSpPr>
        <p:spPr>
          <a:xfrm>
            <a:off x="457200" y="759817"/>
            <a:ext cx="8229600" cy="1143000"/>
          </a:xfrm>
        </p:spPr>
        <p:txBody>
          <a:bodyPr>
            <a:normAutofit fontScale="90000"/>
          </a:bodyPr>
          <a:lstStyle/>
          <a:p>
            <a:r>
              <a:rPr lang="en-AU" sz="4900" b="1" dirty="0">
                <a:solidFill>
                  <a:schemeClr val="accent6">
                    <a:lumMod val="75000"/>
                  </a:schemeClr>
                </a:solidFill>
              </a:rPr>
              <a:t>Australia Council for the Arts Protocols </a:t>
            </a:r>
            <a:br>
              <a:rPr lang="en-AU" dirty="0"/>
            </a:br>
            <a:endParaRPr lang="en-AU" dirty="0"/>
          </a:p>
        </p:txBody>
      </p:sp>
      <p:sp>
        <p:nvSpPr>
          <p:cNvPr id="3" name="Content Placeholder 2">
            <a:extLst>
              <a:ext uri="{FF2B5EF4-FFF2-40B4-BE49-F238E27FC236}">
                <a16:creationId xmlns:a16="http://schemas.microsoft.com/office/drawing/2014/main" id="{F81F0E01-4900-4BCC-B2C7-94452E8A4D49}"/>
              </a:ext>
            </a:extLst>
          </p:cNvPr>
          <p:cNvSpPr>
            <a:spLocks noGrp="1"/>
          </p:cNvSpPr>
          <p:nvPr>
            <p:ph idx="1"/>
          </p:nvPr>
        </p:nvSpPr>
        <p:spPr/>
        <p:txBody>
          <a:bodyPr/>
          <a:lstStyle/>
          <a:p>
            <a:pPr marL="0" indent="0">
              <a:buNone/>
            </a:pPr>
            <a:endParaRPr lang="en-AU" dirty="0"/>
          </a:p>
          <a:p>
            <a:r>
              <a:rPr lang="en-AU" dirty="0"/>
              <a:t>A series of </a:t>
            </a:r>
            <a:r>
              <a:rPr lang="en-AU" dirty="0">
                <a:hlinkClick r:id="rId2"/>
              </a:rPr>
              <a:t>protocols</a:t>
            </a:r>
            <a:r>
              <a:rPr lang="en-AU" dirty="0"/>
              <a:t> for different industries including music, writing, and the performing arts.</a:t>
            </a:r>
          </a:p>
          <a:p>
            <a:r>
              <a:rPr lang="en-AU" dirty="0"/>
              <a:t>Practical guides  e.g. need to obtain consent, community contacts</a:t>
            </a:r>
          </a:p>
          <a:p>
            <a:r>
              <a:rPr lang="en-AU" dirty="0"/>
              <a:t>Not clear how broadly they are implemented</a:t>
            </a:r>
          </a:p>
        </p:txBody>
      </p:sp>
    </p:spTree>
    <p:extLst>
      <p:ext uri="{BB962C8B-B14F-4D97-AF65-F5344CB8AC3E}">
        <p14:creationId xmlns:p14="http://schemas.microsoft.com/office/powerpoint/2010/main" val="4227753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EB968-CDDE-48CD-AFE9-8B86C8FFB201}"/>
              </a:ext>
            </a:extLst>
          </p:cNvPr>
          <p:cNvSpPr>
            <a:spLocks noGrp="1"/>
          </p:cNvSpPr>
          <p:nvPr>
            <p:ph type="title"/>
          </p:nvPr>
        </p:nvSpPr>
        <p:spPr/>
        <p:txBody>
          <a:bodyPr>
            <a:normAutofit/>
          </a:bodyPr>
          <a:lstStyle/>
          <a:p>
            <a:r>
              <a:rPr lang="en-AU" b="1" dirty="0">
                <a:solidFill>
                  <a:schemeClr val="accent6">
                    <a:lumMod val="75000"/>
                  </a:schemeClr>
                </a:solidFill>
              </a:rPr>
              <a:t>Other Protocols </a:t>
            </a:r>
          </a:p>
        </p:txBody>
      </p:sp>
      <p:sp>
        <p:nvSpPr>
          <p:cNvPr id="3" name="Content Placeholder 2">
            <a:extLst>
              <a:ext uri="{FF2B5EF4-FFF2-40B4-BE49-F238E27FC236}">
                <a16:creationId xmlns:a16="http://schemas.microsoft.com/office/drawing/2014/main" id="{1E7CF080-7FA5-4617-BDA3-9C2C57E93BFC}"/>
              </a:ext>
            </a:extLst>
          </p:cNvPr>
          <p:cNvSpPr>
            <a:spLocks noGrp="1"/>
          </p:cNvSpPr>
          <p:nvPr>
            <p:ph idx="1"/>
          </p:nvPr>
        </p:nvSpPr>
        <p:spPr/>
        <p:txBody>
          <a:bodyPr>
            <a:normAutofit fontScale="92500" lnSpcReduction="20000"/>
          </a:bodyPr>
          <a:lstStyle/>
          <a:p>
            <a:r>
              <a:rPr lang="en-AU" i="1" dirty="0">
                <a:hlinkClick r:id="rId2"/>
              </a:rPr>
              <a:t>Indigenous Art Code</a:t>
            </a:r>
            <a:r>
              <a:rPr lang="en-AU" dirty="0"/>
              <a:t>:(voluntary) membership is open to all Indigenous artists and their art dealers. Includes general standards of conduct for dealers. Nb: No prosecution under the code for unethical dealers (but can be suspended from membership to the Code)</a:t>
            </a:r>
          </a:p>
          <a:p>
            <a:r>
              <a:rPr lang="en-AU" dirty="0">
                <a:hlinkClick r:id="rId3"/>
              </a:rPr>
              <a:t>NAVA Code of Practice</a:t>
            </a:r>
            <a:r>
              <a:rPr lang="en-AU" dirty="0"/>
              <a:t>: Best practice standards for the visual arts sector. Use of Indigenous designs (or their close equivalent) without permission is not acceptable. Currently the full code is under revision.</a:t>
            </a:r>
          </a:p>
          <a:p>
            <a:endParaRPr lang="en-AU" dirty="0"/>
          </a:p>
          <a:p>
            <a:endParaRPr lang="en-AU" dirty="0"/>
          </a:p>
          <a:p>
            <a:pPr marL="0" indent="0">
              <a:buNone/>
            </a:pPr>
            <a:endParaRPr lang="en-AU" dirty="0"/>
          </a:p>
          <a:p>
            <a:pPr marL="0" indent="0">
              <a:buNone/>
            </a:pPr>
            <a:endParaRPr lang="en-AU" dirty="0"/>
          </a:p>
          <a:p>
            <a:pPr marL="0" indent="0">
              <a:buNone/>
            </a:pPr>
            <a:endParaRPr lang="en-AU" dirty="0"/>
          </a:p>
          <a:p>
            <a:endParaRPr lang="en-AU" dirty="0"/>
          </a:p>
        </p:txBody>
      </p:sp>
    </p:spTree>
    <p:extLst>
      <p:ext uri="{BB962C8B-B14F-4D97-AF65-F5344CB8AC3E}">
        <p14:creationId xmlns:p14="http://schemas.microsoft.com/office/powerpoint/2010/main" val="2376752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18E9-7D9F-4BBB-A09F-C723B9B2E967}"/>
              </a:ext>
            </a:extLst>
          </p:cNvPr>
          <p:cNvSpPr>
            <a:spLocks noGrp="1"/>
          </p:cNvSpPr>
          <p:nvPr>
            <p:ph type="title"/>
          </p:nvPr>
        </p:nvSpPr>
        <p:spPr>
          <a:xfrm>
            <a:off x="323528" y="89972"/>
            <a:ext cx="4690864" cy="2462901"/>
          </a:xfrm>
        </p:spPr>
        <p:txBody>
          <a:bodyPr>
            <a:normAutofit/>
          </a:bodyPr>
          <a:lstStyle/>
          <a:p>
            <a:r>
              <a:rPr lang="en-AU" b="1" dirty="0"/>
              <a:t>The power of the court of public opinion….</a:t>
            </a:r>
          </a:p>
        </p:txBody>
      </p:sp>
      <p:sp>
        <p:nvSpPr>
          <p:cNvPr id="4" name="TextBox 3">
            <a:extLst>
              <a:ext uri="{FF2B5EF4-FFF2-40B4-BE49-F238E27FC236}">
                <a16:creationId xmlns:a16="http://schemas.microsoft.com/office/drawing/2014/main" id="{8B7073F3-1919-46E2-8AA5-E585E93CF172}"/>
              </a:ext>
            </a:extLst>
          </p:cNvPr>
          <p:cNvSpPr txBox="1"/>
          <p:nvPr/>
        </p:nvSpPr>
        <p:spPr>
          <a:xfrm>
            <a:off x="190841" y="2708920"/>
            <a:ext cx="8963899" cy="4893647"/>
          </a:xfrm>
          <a:prstGeom prst="rect">
            <a:avLst/>
          </a:prstGeom>
          <a:noFill/>
        </p:spPr>
        <p:txBody>
          <a:bodyPr wrap="square" rtlCol="0">
            <a:spAutoFit/>
          </a:bodyPr>
          <a:lstStyle/>
          <a:p>
            <a:r>
              <a:rPr lang="en-AU" sz="2400" dirty="0"/>
              <a:t>Given the legal position, you do not </a:t>
            </a:r>
            <a:r>
              <a:rPr lang="en-AU" sz="2400" i="1" dirty="0"/>
              <a:t>have </a:t>
            </a:r>
            <a:r>
              <a:rPr lang="en-AU" sz="2400" dirty="0"/>
              <a:t>to follow protocols, but you/your clients need to think carefully about this.</a:t>
            </a:r>
          </a:p>
          <a:p>
            <a:endParaRPr lang="en-AU" sz="2400" dirty="0"/>
          </a:p>
          <a:p>
            <a:r>
              <a:rPr lang="en-AU" sz="2400" dirty="0"/>
              <a:t>As performative utterances, cultural appropriation claims have power – even when they are not supported by formal legal rights. They </a:t>
            </a:r>
            <a:r>
              <a:rPr lang="en-AU" sz="2400" i="1" dirty="0"/>
              <a:t>do something. </a:t>
            </a:r>
          </a:p>
          <a:p>
            <a:endParaRPr lang="en-AU" sz="2400" i="1" dirty="0"/>
          </a:p>
          <a:p>
            <a:r>
              <a:rPr lang="en-AU" sz="2400"/>
              <a:t>Starting point: Assume </a:t>
            </a:r>
            <a:r>
              <a:rPr lang="en-AU" sz="2400" dirty="0"/>
              <a:t>alignment of interests.  </a:t>
            </a:r>
          </a:p>
          <a:p>
            <a:endParaRPr lang="en-AU" sz="2400" dirty="0"/>
          </a:p>
          <a:p>
            <a:r>
              <a:rPr lang="en-AU" sz="2400" dirty="0"/>
              <a:t>Respect = win/win</a:t>
            </a:r>
            <a:endParaRPr lang="en-AU" sz="2400" i="1" dirty="0"/>
          </a:p>
          <a:p>
            <a:endParaRPr lang="en-AU" sz="2400" dirty="0"/>
          </a:p>
          <a:p>
            <a:endParaRPr lang="en-AU" sz="2400" dirty="0"/>
          </a:p>
          <a:p>
            <a:endParaRPr lang="en-AU" sz="2400" dirty="0"/>
          </a:p>
        </p:txBody>
      </p:sp>
      <p:pic>
        <p:nvPicPr>
          <p:cNvPr id="8" name="Picture 7" descr="Graphical user interface&#10;&#10;Description automatically generated">
            <a:extLst>
              <a:ext uri="{FF2B5EF4-FFF2-40B4-BE49-F238E27FC236}">
                <a16:creationId xmlns:a16="http://schemas.microsoft.com/office/drawing/2014/main" id="{5770CDF9-D8BE-420B-966B-A9CAB114A7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324" y="0"/>
            <a:ext cx="3744416" cy="2487153"/>
          </a:xfrm>
          <a:prstGeom prst="rect">
            <a:avLst/>
          </a:prstGeom>
        </p:spPr>
      </p:pic>
      <p:sp>
        <p:nvSpPr>
          <p:cNvPr id="9" name="TextBox 8">
            <a:extLst>
              <a:ext uri="{FF2B5EF4-FFF2-40B4-BE49-F238E27FC236}">
                <a16:creationId xmlns:a16="http://schemas.microsoft.com/office/drawing/2014/main" id="{9BCF0D31-4B14-4C09-AD2E-3CFDC9CE3A05}"/>
              </a:ext>
            </a:extLst>
          </p:cNvPr>
          <p:cNvSpPr txBox="1"/>
          <p:nvPr/>
        </p:nvSpPr>
        <p:spPr>
          <a:xfrm>
            <a:off x="5012863" y="6398696"/>
            <a:ext cx="4248472" cy="369332"/>
          </a:xfrm>
          <a:prstGeom prst="rect">
            <a:avLst/>
          </a:prstGeom>
          <a:noFill/>
        </p:spPr>
        <p:txBody>
          <a:bodyPr wrap="square" rtlCol="0">
            <a:spAutoFit/>
          </a:bodyPr>
          <a:lstStyle/>
          <a:p>
            <a:r>
              <a:rPr lang="en-AU" b="0" i="0" dirty="0">
                <a:solidFill>
                  <a:srgbClr val="111111"/>
                </a:solidFill>
                <a:effectLst/>
                <a:latin typeface="-apple-system"/>
              </a:rPr>
              <a:t>Photo by </a:t>
            </a:r>
            <a:r>
              <a:rPr lang="en-AU" b="0" i="0" dirty="0">
                <a:solidFill>
                  <a:srgbClr val="767676"/>
                </a:solidFill>
                <a:effectLst/>
                <a:latin typeface="-apple-system"/>
                <a:hlinkClick r:id="rId3"/>
              </a:rPr>
              <a:t>Firmbee.com</a:t>
            </a:r>
            <a:r>
              <a:rPr lang="en-AU" b="0" i="0" dirty="0">
                <a:solidFill>
                  <a:srgbClr val="111111"/>
                </a:solidFill>
                <a:effectLst/>
                <a:latin typeface="-apple-system"/>
              </a:rPr>
              <a:t> on </a:t>
            </a:r>
            <a:r>
              <a:rPr lang="en-AU" b="0" i="0" dirty="0" err="1">
                <a:solidFill>
                  <a:srgbClr val="767676"/>
                </a:solidFill>
                <a:effectLst/>
                <a:latin typeface="-apple-system"/>
                <a:hlinkClick r:id="rId4"/>
              </a:rPr>
              <a:t>Unsplash</a:t>
            </a:r>
            <a:endParaRPr lang="en-AU" dirty="0"/>
          </a:p>
        </p:txBody>
      </p:sp>
    </p:spTree>
    <p:extLst>
      <p:ext uri="{BB962C8B-B14F-4D97-AF65-F5344CB8AC3E}">
        <p14:creationId xmlns:p14="http://schemas.microsoft.com/office/powerpoint/2010/main" val="1369254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tree in a field&#10;&#10;Description automatically generated with medium confidence">
            <a:extLst>
              <a:ext uri="{FF2B5EF4-FFF2-40B4-BE49-F238E27FC236}">
                <a16:creationId xmlns:a16="http://schemas.microsoft.com/office/drawing/2014/main" id="{34CAF91A-CDBA-4515-9FAB-A522446927A6}"/>
              </a:ext>
            </a:extLst>
          </p:cNvPr>
          <p:cNvPicPr>
            <a:picLocks noChangeAspect="1"/>
          </p:cNvPicPr>
          <p:nvPr/>
        </p:nvPicPr>
        <p:blipFill rotWithShape="1">
          <a:blip r:embed="rId2">
            <a:extLst>
              <a:ext uri="{28A0092B-C50C-407E-A947-70E740481C1C}">
                <a14:useLocalDpi xmlns:a14="http://schemas.microsoft.com/office/drawing/2010/main" val="0"/>
              </a:ext>
            </a:extLst>
          </a:blip>
          <a:srcRect l="6009" t="9091" r="27325"/>
          <a:stretch/>
        </p:blipFill>
        <p:spPr>
          <a:xfrm>
            <a:off x="20" y="10"/>
            <a:ext cx="9143980" cy="6857990"/>
          </a:xfrm>
          <a:prstGeom prst="rect">
            <a:avLst/>
          </a:prstGeom>
        </p:spPr>
      </p:pic>
      <p:sp>
        <p:nvSpPr>
          <p:cNvPr id="11" name="Rectangle 10">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9398" y="136707"/>
            <a:ext cx="4964858" cy="1344975"/>
          </a:xfrm>
        </p:spPr>
        <p:txBody>
          <a:bodyPr>
            <a:normAutofit/>
          </a:bodyPr>
          <a:lstStyle/>
          <a:p>
            <a:r>
              <a:rPr lang="mi-NZ" sz="3500" b="1" dirty="0"/>
              <a:t>Further Reading</a:t>
            </a:r>
            <a:endParaRPr lang="en-GB" sz="3500" b="1" dirty="0"/>
          </a:p>
        </p:txBody>
      </p:sp>
      <p:sp>
        <p:nvSpPr>
          <p:cNvPr id="3" name="Content Placeholder 2"/>
          <p:cNvSpPr>
            <a:spLocks noGrp="1"/>
          </p:cNvSpPr>
          <p:nvPr>
            <p:ph idx="1"/>
          </p:nvPr>
        </p:nvSpPr>
        <p:spPr>
          <a:xfrm>
            <a:off x="179512" y="1124744"/>
            <a:ext cx="5471480" cy="4770029"/>
          </a:xfrm>
        </p:spPr>
        <p:txBody>
          <a:bodyPr>
            <a:normAutofit fontScale="92500" lnSpcReduction="20000"/>
          </a:bodyPr>
          <a:lstStyle/>
          <a:p>
            <a:pPr>
              <a:lnSpc>
                <a:spcPct val="90000"/>
              </a:lnSpc>
            </a:pPr>
            <a:r>
              <a:rPr lang="mi-NZ" sz="2200" dirty="0"/>
              <a:t>On cultural appropriation: Loretta Todd, </a:t>
            </a:r>
            <a:r>
              <a:rPr lang="mi-NZ" sz="2200" dirty="0">
                <a:hlinkClick r:id="rId3"/>
              </a:rPr>
              <a:t>Notes on Appropriation </a:t>
            </a:r>
            <a:r>
              <a:rPr lang="mi-NZ" sz="2200" dirty="0"/>
              <a:t>(1990) 16(1) </a:t>
            </a:r>
            <a:r>
              <a:rPr lang="mi-NZ" sz="2200" i="1" dirty="0"/>
              <a:t>Parrallogram</a:t>
            </a:r>
            <a:endParaRPr lang="mi-NZ" sz="2200" dirty="0"/>
          </a:p>
          <a:p>
            <a:pPr>
              <a:lnSpc>
                <a:spcPct val="90000"/>
              </a:lnSpc>
            </a:pPr>
            <a:r>
              <a:rPr lang="mi-NZ" sz="2200" dirty="0"/>
              <a:t>On cultural appropriation and copyright law: see my papers on </a:t>
            </a:r>
            <a:r>
              <a:rPr lang="mi-NZ" sz="2200" dirty="0">
                <a:hlinkClick r:id="rId4"/>
              </a:rPr>
              <a:t>SSRN</a:t>
            </a:r>
            <a:endParaRPr lang="mi-NZ" sz="2200" dirty="0"/>
          </a:p>
          <a:p>
            <a:pPr>
              <a:lnSpc>
                <a:spcPct val="90000"/>
              </a:lnSpc>
            </a:pPr>
            <a:r>
              <a:rPr lang="mi-NZ" sz="2200" dirty="0"/>
              <a:t>Protocols: </a:t>
            </a:r>
            <a:r>
              <a:rPr lang="en-AU" sz="2200" dirty="0">
                <a:hlinkClick r:id="rId5"/>
              </a:rPr>
              <a:t>Australia Council Visual Arts Protocols </a:t>
            </a:r>
            <a:endParaRPr lang="en-AU" sz="2200" i="1" dirty="0"/>
          </a:p>
          <a:p>
            <a:pPr>
              <a:lnSpc>
                <a:spcPct val="90000"/>
              </a:lnSpc>
            </a:pPr>
            <a:r>
              <a:rPr lang="mi-NZ" sz="2200" dirty="0"/>
              <a:t>On </a:t>
            </a:r>
            <a:r>
              <a:rPr lang="en-AU" sz="2200" dirty="0"/>
              <a:t>inauthentic Aboriginal-style art and craft and consumer law: </a:t>
            </a:r>
          </a:p>
          <a:p>
            <a:pPr lvl="1">
              <a:lnSpc>
                <a:spcPct val="90000"/>
              </a:lnSpc>
            </a:pPr>
            <a:r>
              <a:rPr lang="mi-NZ" sz="2200" dirty="0"/>
              <a:t>Stephanie Parkin, </a:t>
            </a:r>
            <a:r>
              <a:rPr lang="mi-NZ" sz="2200" dirty="0">
                <a:hlinkClick r:id="rId6"/>
              </a:rPr>
              <a:t>‘The theft of culture and inauthentic art and craft: Australian Consumer Law and Indigenous intellectual property’ </a:t>
            </a:r>
            <a:r>
              <a:rPr lang="mi-NZ" sz="2200" dirty="0"/>
              <a:t>(Masters of Philosophy thesis, QUT, 2020)</a:t>
            </a:r>
          </a:p>
          <a:p>
            <a:pPr>
              <a:lnSpc>
                <a:spcPct val="90000"/>
              </a:lnSpc>
            </a:pPr>
            <a:r>
              <a:rPr lang="mi-NZ" sz="2200" dirty="0"/>
              <a:t>On respectful engagment with Indigenous peoples and communities and ICIP:</a:t>
            </a:r>
          </a:p>
          <a:p>
            <a:pPr lvl="1">
              <a:lnSpc>
                <a:spcPct val="90000"/>
              </a:lnSpc>
            </a:pPr>
            <a:r>
              <a:rPr lang="mi-NZ" sz="2200" dirty="0"/>
              <a:t>Terri Janke, </a:t>
            </a:r>
            <a:r>
              <a:rPr lang="mi-NZ" sz="2200" i="1" dirty="0">
                <a:hlinkClick r:id="rId7"/>
              </a:rPr>
              <a:t>True Tracks: Respecting Indigenous Knowledge and Culture </a:t>
            </a:r>
            <a:r>
              <a:rPr lang="mi-NZ" sz="2200" dirty="0"/>
              <a:t>(NewSouth Publishing, 2021)</a:t>
            </a:r>
            <a:endParaRPr lang="mi-NZ" sz="2200" i="1" dirty="0"/>
          </a:p>
          <a:p>
            <a:pPr lvl="1">
              <a:lnSpc>
                <a:spcPct val="90000"/>
              </a:lnSpc>
            </a:pPr>
            <a:r>
              <a:rPr lang="mi-NZ" sz="2200" i="1" dirty="0">
                <a:hlinkClick r:id="rId8"/>
              </a:rPr>
              <a:t>TrueTracks Workshops</a:t>
            </a:r>
            <a:endParaRPr lang="mi-NZ" sz="2200" i="1" dirty="0"/>
          </a:p>
          <a:p>
            <a:pPr marL="0" indent="0">
              <a:lnSpc>
                <a:spcPct val="90000"/>
              </a:lnSpc>
              <a:buNone/>
            </a:pPr>
            <a:r>
              <a:rPr lang="mi-NZ" sz="1200" i="1" dirty="0"/>
              <a:t> </a:t>
            </a:r>
            <a:endParaRPr lang="en-GB" sz="1200" dirty="0"/>
          </a:p>
        </p:txBody>
      </p:sp>
      <p:sp>
        <p:nvSpPr>
          <p:cNvPr id="7" name="TextBox 6">
            <a:extLst>
              <a:ext uri="{FF2B5EF4-FFF2-40B4-BE49-F238E27FC236}">
                <a16:creationId xmlns:a16="http://schemas.microsoft.com/office/drawing/2014/main" id="{99E32CA8-F002-480E-805C-1B67C2516321}"/>
              </a:ext>
            </a:extLst>
          </p:cNvPr>
          <p:cNvSpPr txBox="1"/>
          <p:nvPr/>
        </p:nvSpPr>
        <p:spPr>
          <a:xfrm>
            <a:off x="2736716" y="5891639"/>
            <a:ext cx="3670568" cy="323165"/>
          </a:xfrm>
          <a:prstGeom prst="rect">
            <a:avLst/>
          </a:prstGeom>
          <a:noFill/>
        </p:spPr>
        <p:txBody>
          <a:bodyPr wrap="square" rtlCol="0">
            <a:spAutoFit/>
          </a:bodyPr>
          <a:lstStyle/>
          <a:p>
            <a:r>
              <a:rPr lang="en-AU" sz="1500" b="0" i="0" dirty="0">
                <a:solidFill>
                  <a:srgbClr val="191B26"/>
                </a:solidFill>
                <a:effectLst/>
                <a:latin typeface="Open Sans" panose="020B0606030504020204" pitchFamily="34" charset="0"/>
              </a:rPr>
              <a:t>Image by </a:t>
            </a:r>
            <a:r>
              <a:rPr lang="en-AU" sz="1500" b="0" i="0" u="sng" dirty="0" err="1">
                <a:solidFill>
                  <a:srgbClr val="191B26"/>
                </a:solidFill>
                <a:effectLst/>
                <a:latin typeface="Open Sans" panose="020B0606030504020204" pitchFamily="34" charset="0"/>
                <a:hlinkClick r:id="rId9"/>
              </a:rPr>
              <a:t>Rossco</a:t>
            </a:r>
            <a:r>
              <a:rPr lang="en-AU" sz="1500" b="0" i="0" dirty="0">
                <a:solidFill>
                  <a:srgbClr val="191B26"/>
                </a:solidFill>
                <a:effectLst/>
                <a:latin typeface="Open Sans" panose="020B0606030504020204" pitchFamily="34" charset="0"/>
              </a:rPr>
              <a:t> from </a:t>
            </a:r>
            <a:r>
              <a:rPr lang="en-AU" sz="1500" b="0" i="0" u="sng" dirty="0" err="1">
                <a:solidFill>
                  <a:srgbClr val="191B26"/>
                </a:solidFill>
                <a:effectLst/>
                <a:latin typeface="Open Sans" panose="020B0606030504020204" pitchFamily="34" charset="0"/>
                <a:hlinkClick r:id="rId10"/>
              </a:rPr>
              <a:t>Pixabay</a:t>
            </a:r>
            <a:r>
              <a:rPr lang="en-AU" sz="1500" b="0" i="0" dirty="0">
                <a:solidFill>
                  <a:srgbClr val="191B26"/>
                </a:solidFill>
                <a:effectLst/>
                <a:latin typeface="Open Sans" panose="020B0606030504020204" pitchFamily="34" charset="0"/>
              </a:rPr>
              <a:t> </a:t>
            </a:r>
            <a:endParaRPr lang="en-AU" sz="1500" dirty="0"/>
          </a:p>
        </p:txBody>
      </p:sp>
    </p:spTree>
    <p:extLst>
      <p:ext uri="{BB962C8B-B14F-4D97-AF65-F5344CB8AC3E}">
        <p14:creationId xmlns:p14="http://schemas.microsoft.com/office/powerpoint/2010/main" val="7112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fontScale="90000"/>
          </a:bodyPr>
          <a:lstStyle/>
          <a:p>
            <a:pPr>
              <a:lnSpc>
                <a:spcPct val="90000"/>
              </a:lnSpc>
            </a:pPr>
            <a:r>
              <a:rPr lang="mi-NZ" sz="4100" b="1" dirty="0"/>
              <a:t>Part I: What is Cultural Appropriation?</a:t>
            </a:r>
            <a:endParaRPr lang="en-GB" sz="4100" b="1" dirty="0"/>
          </a:p>
        </p:txBody>
      </p:sp>
      <p:sp>
        <p:nvSpPr>
          <p:cNvPr id="3" name="Content Placeholder 2"/>
          <p:cNvSpPr>
            <a:spLocks noGrp="1"/>
          </p:cNvSpPr>
          <p:nvPr>
            <p:ph idx="1"/>
          </p:nvPr>
        </p:nvSpPr>
        <p:spPr>
          <a:xfrm>
            <a:off x="3635896" y="2245601"/>
            <a:ext cx="5256584" cy="4266209"/>
          </a:xfrm>
        </p:spPr>
        <p:txBody>
          <a:bodyPr>
            <a:normAutofit lnSpcReduction="10000"/>
          </a:bodyPr>
          <a:lstStyle/>
          <a:p>
            <a:pPr>
              <a:lnSpc>
                <a:spcPct val="90000"/>
              </a:lnSpc>
            </a:pPr>
            <a:r>
              <a:rPr lang="en-AU" sz="2000" dirty="0"/>
              <a:t>Occurs when a cultural outsider takes what is perceived to be cultural property belonging to another culture</a:t>
            </a:r>
          </a:p>
          <a:p>
            <a:pPr>
              <a:lnSpc>
                <a:spcPct val="90000"/>
              </a:lnSpc>
            </a:pPr>
            <a:r>
              <a:rPr lang="en-AU" sz="2000" dirty="0"/>
              <a:t>“Cultural property” is broadly defined and includes tangibles and intangibles</a:t>
            </a:r>
          </a:p>
          <a:p>
            <a:pPr>
              <a:lnSpc>
                <a:spcPct val="90000"/>
              </a:lnSpc>
            </a:pPr>
            <a:r>
              <a:rPr lang="en-AU" sz="2000" dirty="0"/>
              <a:t>“Appropriation” is broadly defined and includes taking, imitating, seeking inspiration from, exploiting</a:t>
            </a:r>
          </a:p>
          <a:p>
            <a:pPr>
              <a:lnSpc>
                <a:spcPct val="90000"/>
              </a:lnSpc>
            </a:pPr>
            <a:r>
              <a:rPr lang="en-AU" sz="2000" dirty="0"/>
              <a:t>Virtually any unauthorised dealing with any aspect of culture can trigger a cultural appropriation claim – the relationship between the cultural insider vs cultural outsider is most definitive.</a:t>
            </a:r>
          </a:p>
          <a:p>
            <a:pPr>
              <a:lnSpc>
                <a:spcPct val="90000"/>
              </a:lnSpc>
            </a:pPr>
            <a:r>
              <a:rPr lang="en-AU" sz="2000" dirty="0"/>
              <a:t>“Style Appropriation”: an artist adopting an art form or style developed by members of another culture</a:t>
            </a:r>
          </a:p>
          <a:p>
            <a:pPr>
              <a:lnSpc>
                <a:spcPct val="90000"/>
              </a:lnSpc>
            </a:pPr>
            <a:endParaRPr lang="en-GB" sz="2000" dirty="0"/>
          </a:p>
        </p:txBody>
      </p:sp>
      <p:pic>
        <p:nvPicPr>
          <p:cNvPr id="6" name="Picture 5" descr="A person with a beard&#10;&#10;Description automatically generated with low confidence">
            <a:extLst>
              <a:ext uri="{FF2B5EF4-FFF2-40B4-BE49-F238E27FC236}">
                <a16:creationId xmlns:a16="http://schemas.microsoft.com/office/drawing/2014/main" id="{C73F0BF3-EC0B-4E62-B28F-D477D266B4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225" r="14406"/>
          <a:stretch/>
        </p:blipFill>
        <p:spPr>
          <a:xfrm>
            <a:off x="7340" y="10"/>
            <a:ext cx="3476673"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92514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DFAA3C-E128-475A-81EF-CB7B16B34F06}"/>
              </a:ext>
            </a:extLst>
          </p:cNvPr>
          <p:cNvSpPr txBox="1"/>
          <p:nvPr/>
        </p:nvSpPr>
        <p:spPr>
          <a:xfrm>
            <a:off x="3475428" y="6511810"/>
            <a:ext cx="6264696" cy="323165"/>
          </a:xfrm>
          <a:prstGeom prst="rect">
            <a:avLst/>
          </a:prstGeom>
          <a:noFill/>
        </p:spPr>
        <p:txBody>
          <a:bodyPr wrap="square" rtlCol="0">
            <a:spAutoFit/>
          </a:bodyPr>
          <a:lstStyle/>
          <a:p>
            <a:pPr>
              <a:spcAft>
                <a:spcPts val="600"/>
              </a:spcAft>
            </a:pPr>
            <a:r>
              <a:rPr lang="en-AU" sz="1500" dirty="0">
                <a:solidFill>
                  <a:srgbClr val="202122"/>
                </a:solidFill>
                <a:hlinkClick r:id="rId3"/>
              </a:rPr>
              <a:t>Mike Tyson 2019 </a:t>
            </a:r>
            <a:r>
              <a:rPr lang="en-AU" sz="1500" dirty="0">
                <a:solidFill>
                  <a:srgbClr val="202122"/>
                </a:solidFill>
              </a:rPr>
              <a:t>© </a:t>
            </a:r>
            <a:r>
              <a:rPr lang="en-AU" sz="1500" b="0" i="0" dirty="0">
                <a:solidFill>
                  <a:srgbClr val="202122"/>
                </a:solidFill>
                <a:effectLst/>
              </a:rPr>
              <a:t>Glenn Francis </a:t>
            </a:r>
            <a:r>
              <a:rPr lang="en-AU" sz="1500" dirty="0">
                <a:hlinkClick r:id="rId4"/>
              </a:rPr>
              <a:t>CC-BY-SA 4.0 License</a:t>
            </a:r>
            <a:r>
              <a:rPr lang="en-AU" sz="1500" dirty="0"/>
              <a:t>. Image cropped</a:t>
            </a:r>
          </a:p>
        </p:txBody>
      </p:sp>
    </p:spTree>
    <p:extLst>
      <p:ext uri="{BB962C8B-B14F-4D97-AF65-F5344CB8AC3E}">
        <p14:creationId xmlns:p14="http://schemas.microsoft.com/office/powerpoint/2010/main" val="733302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5EB56827-62C8-44F8-9FFE-4F07520EE0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29" t="81296" r="14843" b="3375"/>
          <a:stretch/>
        </p:blipFill>
        <p:spPr>
          <a:xfrm>
            <a:off x="5583002" y="5815758"/>
            <a:ext cx="3560998" cy="1042242"/>
          </a:xfrm>
          <a:prstGeom prst="rect">
            <a:avLst/>
          </a:prstGeom>
        </p:spPr>
      </p:pic>
      <p:sp>
        <p:nvSpPr>
          <p:cNvPr id="2" name="Title 1"/>
          <p:cNvSpPr>
            <a:spLocks noGrp="1"/>
          </p:cNvSpPr>
          <p:nvPr>
            <p:ph type="title"/>
          </p:nvPr>
        </p:nvSpPr>
        <p:spPr>
          <a:xfrm>
            <a:off x="457200" y="142515"/>
            <a:ext cx="8229600" cy="1143000"/>
          </a:xfrm>
        </p:spPr>
        <p:txBody>
          <a:bodyPr/>
          <a:lstStyle/>
          <a:p>
            <a:r>
              <a:rPr lang="mi-NZ" b="1" dirty="0"/>
              <a:t>Cultural Appropriation &amp; Law</a:t>
            </a:r>
            <a:endParaRPr lang="en-GB" b="1" dirty="0"/>
          </a:p>
        </p:txBody>
      </p:sp>
      <p:sp>
        <p:nvSpPr>
          <p:cNvPr id="3" name="Content Placeholder 2"/>
          <p:cNvSpPr>
            <a:spLocks noGrp="1"/>
          </p:cNvSpPr>
          <p:nvPr>
            <p:ph idx="1"/>
          </p:nvPr>
        </p:nvSpPr>
        <p:spPr>
          <a:xfrm>
            <a:off x="457200" y="1196752"/>
            <a:ext cx="8435280" cy="5112568"/>
          </a:xfrm>
        </p:spPr>
        <p:txBody>
          <a:bodyPr>
            <a:normAutofit fontScale="77500" lnSpcReduction="20000"/>
          </a:bodyPr>
          <a:lstStyle/>
          <a:p>
            <a:pPr marL="0" indent="0">
              <a:buNone/>
            </a:pPr>
            <a:r>
              <a:rPr lang="mi-NZ" sz="3800" dirty="0"/>
              <a:t>The language of theft and possession are manifest in allegations:</a:t>
            </a:r>
          </a:p>
          <a:p>
            <a:pPr marL="0" indent="0">
              <a:buNone/>
            </a:pPr>
            <a:endParaRPr lang="mi-NZ" sz="3400" i="1" dirty="0"/>
          </a:p>
          <a:p>
            <a:pPr marL="0" indent="0">
              <a:buNone/>
            </a:pPr>
            <a:r>
              <a:rPr lang="mi-NZ" sz="2800" i="1" dirty="0"/>
              <a:t>	It is astounding that a Pakeha tattooist who inscribes an 		African American’s flesh with what he considers to be a 	Maori 	design has the gall to claim... That design as his intellectual 	property.</a:t>
            </a:r>
          </a:p>
          <a:p>
            <a:pPr marL="0" indent="0">
              <a:buNone/>
            </a:pPr>
            <a:r>
              <a:rPr lang="mi-NZ" sz="2800" i="1" dirty="0"/>
              <a:t>	The tattooist has never consulted with Maori, has next had 	experience of Maori and originally and obviously stole the 	design that he put on Tyson.</a:t>
            </a:r>
          </a:p>
          <a:p>
            <a:pPr marL="0" indent="0">
              <a:buNone/>
            </a:pPr>
            <a:r>
              <a:rPr lang="mi-NZ" sz="2800" i="1" dirty="0"/>
              <a:t>	The tattooist has an incredible arrogance to assume he has 	the intellectual right to claim the design form of an 	indigenous culture that is not his. </a:t>
            </a:r>
          </a:p>
          <a:p>
            <a:pPr marL="0" indent="0" algn="r">
              <a:buNone/>
            </a:pPr>
            <a:r>
              <a:rPr lang="mi-NZ" sz="3400" i="1" dirty="0"/>
              <a:t> 				</a:t>
            </a:r>
            <a:r>
              <a:rPr lang="mi-NZ" sz="2700" i="1" dirty="0"/>
              <a:t>Professor Ngahuia Te Awekotuku 					</a:t>
            </a:r>
          </a:p>
          <a:p>
            <a:endParaRPr lang="en-GB" dirty="0"/>
          </a:p>
        </p:txBody>
      </p:sp>
      <p:sp>
        <p:nvSpPr>
          <p:cNvPr id="4" name="TextBox 3">
            <a:extLst>
              <a:ext uri="{FF2B5EF4-FFF2-40B4-BE49-F238E27FC236}">
                <a16:creationId xmlns:a16="http://schemas.microsoft.com/office/drawing/2014/main" id="{E9AF9140-640C-492D-A101-D94BA6717EF9}"/>
              </a:ext>
            </a:extLst>
          </p:cNvPr>
          <p:cNvSpPr txBox="1"/>
          <p:nvPr/>
        </p:nvSpPr>
        <p:spPr>
          <a:xfrm>
            <a:off x="0" y="5468433"/>
            <a:ext cx="5410944" cy="323165"/>
          </a:xfrm>
          <a:prstGeom prst="rect">
            <a:avLst/>
          </a:prstGeom>
          <a:noFill/>
        </p:spPr>
        <p:txBody>
          <a:bodyPr wrap="square" rtlCol="0">
            <a:spAutoFit/>
          </a:bodyPr>
          <a:lstStyle/>
          <a:p>
            <a:r>
              <a:rPr lang="en-AU" sz="1500" b="0" i="0" dirty="0">
                <a:effectLst/>
                <a:latin typeface="+mj-lt"/>
              </a:rPr>
              <a:t>Image by </a:t>
            </a:r>
            <a:r>
              <a:rPr lang="en-AU" sz="1500" b="0" i="0" u="sng" dirty="0" err="1">
                <a:effectLst/>
                <a:latin typeface="+mj-lt"/>
                <a:hlinkClick r:id="rId3">
                  <a:extLst>
                    <a:ext uri="{A12FA001-AC4F-418D-AE19-62706E023703}">
                      <ahyp:hlinkClr xmlns:ahyp="http://schemas.microsoft.com/office/drawing/2018/hyperlinkcolor" val="tx"/>
                    </a:ext>
                  </a:extLst>
                </a:hlinkClick>
              </a:rPr>
              <a:t>falco</a:t>
            </a:r>
            <a:r>
              <a:rPr lang="en-AU" sz="1500" b="0" i="0" dirty="0">
                <a:effectLst/>
                <a:latin typeface="+mj-lt"/>
              </a:rPr>
              <a:t> from </a:t>
            </a:r>
            <a:r>
              <a:rPr lang="en-AU" sz="1500" b="0" i="0" u="sng" dirty="0" err="1">
                <a:effectLst/>
                <a:latin typeface="+mj-lt"/>
                <a:hlinkClick r:id="rId4">
                  <a:extLst>
                    <a:ext uri="{A12FA001-AC4F-418D-AE19-62706E023703}">
                      <ahyp:hlinkClr xmlns:ahyp="http://schemas.microsoft.com/office/drawing/2018/hyperlinkcolor" val="tx"/>
                    </a:ext>
                  </a:extLst>
                </a:hlinkClick>
              </a:rPr>
              <a:t>Pixabay</a:t>
            </a:r>
            <a:r>
              <a:rPr lang="en-AU" sz="1500" b="0" i="0" dirty="0">
                <a:effectLst/>
                <a:latin typeface="+mj-lt"/>
              </a:rPr>
              <a:t> </a:t>
            </a:r>
            <a:endParaRPr lang="en-AU" sz="1500" dirty="0">
              <a:latin typeface="+mj-lt"/>
            </a:endParaRPr>
          </a:p>
        </p:txBody>
      </p:sp>
      <p:pic>
        <p:nvPicPr>
          <p:cNvPr id="9" name="Picture 8" descr="A picture containing text&#10;&#10;Description automatically generated">
            <a:extLst>
              <a:ext uri="{FF2B5EF4-FFF2-40B4-BE49-F238E27FC236}">
                <a16:creationId xmlns:a16="http://schemas.microsoft.com/office/drawing/2014/main" id="{32D5AEA4-ABE2-483B-874F-CDFF12D55B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29" t="81296" r="14843" b="3375"/>
          <a:stretch/>
        </p:blipFill>
        <p:spPr>
          <a:xfrm>
            <a:off x="0" y="5815758"/>
            <a:ext cx="3560998" cy="1042242"/>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74F09BA3-FF2F-48ED-A089-0CC1B18649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29" t="81296" r="14843" b="3375"/>
          <a:stretch/>
        </p:blipFill>
        <p:spPr>
          <a:xfrm>
            <a:off x="3560998" y="5818895"/>
            <a:ext cx="3560998" cy="1042242"/>
          </a:xfrm>
          <a:prstGeom prst="rect">
            <a:avLst/>
          </a:prstGeom>
        </p:spPr>
      </p:pic>
    </p:spTree>
    <p:extLst>
      <p:ext uri="{BB962C8B-B14F-4D97-AF65-F5344CB8AC3E}">
        <p14:creationId xmlns:p14="http://schemas.microsoft.com/office/powerpoint/2010/main" val="3151625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856" y="332656"/>
            <a:ext cx="8496944" cy="6453336"/>
          </a:xfrm>
        </p:spPr>
        <p:txBody>
          <a:bodyPr>
            <a:normAutofit fontScale="92500" lnSpcReduction="20000"/>
          </a:bodyPr>
          <a:lstStyle/>
          <a:p>
            <a:r>
              <a:rPr lang="en-AU" dirty="0"/>
              <a:t>A</a:t>
            </a:r>
            <a:r>
              <a:rPr lang="en-AU" sz="3200" dirty="0"/>
              <a:t>ppropriation can signal a legal violation or where the law is inadequate, an unmet legal need.</a:t>
            </a:r>
          </a:p>
          <a:p>
            <a:pPr marL="0" indent="0">
              <a:buNone/>
            </a:pPr>
            <a:endParaRPr lang="mi-NZ" dirty="0"/>
          </a:p>
          <a:p>
            <a:r>
              <a:rPr lang="mi-NZ" dirty="0"/>
              <a:t>However, this markedly oversimplifies what claims are and the stability of the property at their heart</a:t>
            </a:r>
          </a:p>
          <a:p>
            <a:pPr marL="0" indent="0">
              <a:buNone/>
            </a:pPr>
            <a:endParaRPr lang="mi-NZ" dirty="0"/>
          </a:p>
          <a:p>
            <a:r>
              <a:rPr lang="mi-NZ" dirty="0"/>
              <a:t>In addition to formulating any distinct </a:t>
            </a:r>
            <a:r>
              <a:rPr lang="mi-NZ" i="1" dirty="0"/>
              <a:t>legal </a:t>
            </a:r>
            <a:r>
              <a:rPr lang="mi-NZ" dirty="0"/>
              <a:t>demands </a:t>
            </a:r>
          </a:p>
          <a:p>
            <a:pPr lvl="1"/>
            <a:r>
              <a:rPr lang="en-AU" dirty="0"/>
              <a:t>Claims can have a performative quality – alleging appropriation is a </a:t>
            </a:r>
            <a:r>
              <a:rPr lang="en-AU" i="1" dirty="0"/>
              <a:t>resistant activity</a:t>
            </a:r>
            <a:r>
              <a:rPr lang="en-AU" dirty="0"/>
              <a:t>; an activity that resists systemic oppression; and </a:t>
            </a:r>
          </a:p>
          <a:p>
            <a:pPr lvl="1"/>
            <a:r>
              <a:rPr lang="en-AU" dirty="0"/>
              <a:t>Claims are fundamentally unstable – they invoke a conception of culture, its memberships and properties that ignores a mixing, sharing, and internal contestation</a:t>
            </a:r>
          </a:p>
          <a:p>
            <a:pPr lvl="1"/>
            <a:r>
              <a:rPr lang="en-AU" dirty="0"/>
              <a:t>Evidentiary implications</a:t>
            </a:r>
            <a:endParaRPr lang="en-GB" dirty="0"/>
          </a:p>
        </p:txBody>
      </p:sp>
      <p:graphicFrame>
        <p:nvGraphicFramePr>
          <p:cNvPr id="2" name="Table 1">
            <a:extLst>
              <a:ext uri="{FF2B5EF4-FFF2-40B4-BE49-F238E27FC236}">
                <a16:creationId xmlns:a16="http://schemas.microsoft.com/office/drawing/2014/main" id="{2844E42C-2C55-40C2-9080-8F8AEA760F57}"/>
              </a:ext>
            </a:extLst>
          </p:cNvPr>
          <p:cNvGraphicFramePr>
            <a:graphicFrameLocks noGrp="1"/>
          </p:cNvGraphicFramePr>
          <p:nvPr>
            <p:extLst>
              <p:ext uri="{D42A27DB-BD31-4B8C-83A1-F6EECF244321}">
                <p14:modId xmlns:p14="http://schemas.microsoft.com/office/powerpoint/2010/main" val="307183249"/>
              </p:ext>
            </p:extLst>
          </p:nvPr>
        </p:nvGraphicFramePr>
        <p:xfrm>
          <a:off x="10632" y="0"/>
          <a:ext cx="400334" cy="6858000"/>
        </p:xfrm>
        <a:graphic>
          <a:graphicData uri="http://schemas.openxmlformats.org/drawingml/2006/table">
            <a:tbl>
              <a:tblPr/>
              <a:tblGrid>
                <a:gridCol w="400334">
                  <a:extLst>
                    <a:ext uri="{9D8B030D-6E8A-4147-A177-3AD203B41FA5}">
                      <a16:colId xmlns:a16="http://schemas.microsoft.com/office/drawing/2014/main" val="2270146684"/>
                    </a:ext>
                  </a:extLst>
                </a:gridCol>
              </a:tblGrid>
              <a:tr h="6858000">
                <a:tc>
                  <a:txBody>
                    <a:bodyPr/>
                    <a:lstStyle/>
                    <a:p>
                      <a:endParaRPr lang="en-AU"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571937560"/>
                  </a:ext>
                </a:extLst>
              </a:tr>
            </a:tbl>
          </a:graphicData>
        </a:graphic>
      </p:graphicFrame>
      <p:graphicFrame>
        <p:nvGraphicFramePr>
          <p:cNvPr id="4" name="Table 3">
            <a:extLst>
              <a:ext uri="{FF2B5EF4-FFF2-40B4-BE49-F238E27FC236}">
                <a16:creationId xmlns:a16="http://schemas.microsoft.com/office/drawing/2014/main" id="{52C7A60C-CD27-4568-B964-D98AE2089B38}"/>
              </a:ext>
            </a:extLst>
          </p:cNvPr>
          <p:cNvGraphicFramePr>
            <a:graphicFrameLocks noGrp="1"/>
          </p:cNvGraphicFramePr>
          <p:nvPr>
            <p:extLst>
              <p:ext uri="{D42A27DB-BD31-4B8C-83A1-F6EECF244321}">
                <p14:modId xmlns:p14="http://schemas.microsoft.com/office/powerpoint/2010/main" val="2848111770"/>
              </p:ext>
            </p:extLst>
          </p:nvPr>
        </p:nvGraphicFramePr>
        <p:xfrm>
          <a:off x="179512" y="116632"/>
          <a:ext cx="8496944" cy="6597352"/>
        </p:xfrm>
        <a:graphic>
          <a:graphicData uri="http://schemas.openxmlformats.org/drawingml/2006/table">
            <a:tbl>
              <a:tblPr/>
              <a:tblGrid>
                <a:gridCol w="8496944">
                  <a:extLst>
                    <a:ext uri="{9D8B030D-6E8A-4147-A177-3AD203B41FA5}">
                      <a16:colId xmlns:a16="http://schemas.microsoft.com/office/drawing/2014/main" val="2270146684"/>
                    </a:ext>
                  </a:extLst>
                </a:gridCol>
              </a:tblGrid>
              <a:tr h="6597352">
                <a:tc>
                  <a:txBody>
                    <a:bodyPr/>
                    <a:lstStyle/>
                    <a:p>
                      <a:pPr marL="0" algn="l" defTabSz="914400" rtl="0" eaLnBrk="1" latinLnBrk="0" hangingPunct="1"/>
                      <a:endParaRPr lang="en-AU" sz="1800" kern="1200" dirty="0">
                        <a:solidFill>
                          <a:schemeClr val="tx1"/>
                        </a:solidFill>
                        <a:latin typeface="+mn-lt"/>
                        <a:ea typeface="+mn-ea"/>
                        <a:cs typeface="+mn-cs"/>
                      </a:endParaRPr>
                    </a:p>
                    <a:p>
                      <a:pPr marL="0" algn="l" defTabSz="914400" rtl="0" eaLnBrk="1" latinLnBrk="0" hangingPunct="1"/>
                      <a:endParaRPr lang="en-AU" sz="1800" kern="1200" dirty="0">
                        <a:solidFill>
                          <a:schemeClr val="tx1"/>
                        </a:solidFill>
                        <a:latin typeface="+mn-lt"/>
                        <a:ea typeface="+mn-ea"/>
                        <a:cs typeface="+mn-cs"/>
                      </a:endParaRPr>
                    </a:p>
                  </a:txBody>
                  <a:tcPr>
                    <a:lnL w="12700" cmpd="sng">
                      <a:solidFill>
                        <a:schemeClr val="accent6">
                          <a:lumMod val="75000"/>
                        </a:schemeClr>
                      </a:solidFill>
                      <a:prstDash val="solid"/>
                    </a:lnL>
                    <a:lnR w="12700" cmpd="sng">
                      <a:solidFill>
                        <a:schemeClr val="accent6">
                          <a:lumMod val="75000"/>
                        </a:schemeClr>
                      </a:solidFill>
                      <a:prstDash val="solid"/>
                    </a:lnR>
                    <a:lnT w="12700" cmpd="sng">
                      <a:solidFill>
                        <a:schemeClr val="accent6">
                          <a:lumMod val="75000"/>
                        </a:schemeClr>
                      </a:solidFill>
                      <a:prstDash val="solid"/>
                    </a:lnT>
                    <a:lnB w="12700" cmpd="sng">
                      <a:solidFill>
                        <a:schemeClr val="accent6">
                          <a:lumMod val="75000"/>
                        </a:schemeClr>
                      </a:solidFill>
                      <a:prstDash val="solid"/>
                    </a:lnB>
                    <a:noFill/>
                  </a:tcPr>
                </a:tc>
                <a:extLst>
                  <a:ext uri="{0D108BD9-81ED-4DB2-BD59-A6C34878D82A}">
                    <a16:rowId xmlns:a16="http://schemas.microsoft.com/office/drawing/2014/main" val="1571937560"/>
                  </a:ext>
                </a:extLst>
              </a:tr>
            </a:tbl>
          </a:graphicData>
        </a:graphic>
      </p:graphicFrame>
    </p:spTree>
    <p:extLst>
      <p:ext uri="{BB962C8B-B14F-4D97-AF65-F5344CB8AC3E}">
        <p14:creationId xmlns:p14="http://schemas.microsoft.com/office/powerpoint/2010/main" val="1240600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fabric&#10;&#10;Description automatically generated">
            <a:extLst>
              <a:ext uri="{FF2B5EF4-FFF2-40B4-BE49-F238E27FC236}">
                <a16:creationId xmlns:a16="http://schemas.microsoft.com/office/drawing/2014/main" id="{FFA50BC2-D340-4C3A-A3D5-217D657D3671}"/>
              </a:ext>
            </a:extLst>
          </p:cNvPr>
          <p:cNvPicPr>
            <a:picLocks noChangeAspect="1"/>
          </p:cNvPicPr>
          <p:nvPr/>
        </p:nvPicPr>
        <p:blipFill rotWithShape="1">
          <a:blip r:embed="rId2">
            <a:extLst>
              <a:ext uri="{28A0092B-C50C-407E-A947-70E740481C1C}">
                <a14:useLocalDpi xmlns:a14="http://schemas.microsoft.com/office/drawing/2010/main" val="0"/>
              </a:ext>
            </a:extLst>
          </a:blip>
          <a:srcRect l="3043" r="15625" b="2"/>
          <a:stretch/>
        </p:blipFill>
        <p:spPr>
          <a:xfrm>
            <a:off x="20" y="10"/>
            <a:ext cx="9143980" cy="6857990"/>
          </a:xfrm>
          <a:prstGeom prst="rect">
            <a:avLst/>
          </a:prstGeom>
        </p:spPr>
      </p:pic>
      <p:sp>
        <p:nvSpPr>
          <p:cNvPr id="19" name="Freeform: Shape 10">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
            <a:extLst>
              <a:ext uri="{FF2B5EF4-FFF2-40B4-BE49-F238E27FC236}">
                <a16:creationId xmlns:a16="http://schemas.microsoft.com/office/drawing/2014/main" id="{21AED8CA-2D42-427E-8A97-682BB79BAFAA}"/>
              </a:ext>
            </a:extLst>
          </p:cNvPr>
          <p:cNvSpPr>
            <a:spLocks noGrp="1"/>
          </p:cNvSpPr>
          <p:nvPr>
            <p:ph type="body" idx="1"/>
          </p:nvPr>
        </p:nvSpPr>
        <p:spPr>
          <a:xfrm>
            <a:off x="251520" y="4293096"/>
            <a:ext cx="6642044" cy="479701"/>
          </a:xfrm>
        </p:spPr>
        <p:txBody>
          <a:bodyPr vert="horz" lIns="91440" tIns="45720" rIns="91440" bIns="45720" rtlCol="0">
            <a:normAutofit/>
          </a:bodyPr>
          <a:lstStyle/>
          <a:p>
            <a:pPr>
              <a:lnSpc>
                <a:spcPct val="90000"/>
              </a:lnSpc>
              <a:spcBef>
                <a:spcPts val="1000"/>
              </a:spcBef>
            </a:pPr>
            <a:r>
              <a:rPr lang="en-US" b="1" dirty="0">
                <a:solidFill>
                  <a:srgbClr val="FFFFFF"/>
                </a:solidFill>
              </a:rPr>
              <a:t>Any Questions so far? </a:t>
            </a:r>
          </a:p>
          <a:p>
            <a:pPr>
              <a:lnSpc>
                <a:spcPct val="90000"/>
              </a:lnSpc>
              <a:spcBef>
                <a:spcPts val="1000"/>
              </a:spcBef>
            </a:pPr>
            <a:endParaRPr lang="en-US" b="1" dirty="0">
              <a:solidFill>
                <a:srgbClr val="FFFFFF"/>
              </a:solidFill>
            </a:endParaRPr>
          </a:p>
        </p:txBody>
      </p:sp>
      <p:sp>
        <p:nvSpPr>
          <p:cNvPr id="2" name="Title 1">
            <a:extLst>
              <a:ext uri="{FF2B5EF4-FFF2-40B4-BE49-F238E27FC236}">
                <a16:creationId xmlns:a16="http://schemas.microsoft.com/office/drawing/2014/main" id="{8D439F78-F6D3-403C-97AA-938F56E76595}"/>
              </a:ext>
            </a:extLst>
          </p:cNvPr>
          <p:cNvSpPr>
            <a:spLocks noGrp="1"/>
          </p:cNvSpPr>
          <p:nvPr>
            <p:ph type="title"/>
          </p:nvPr>
        </p:nvSpPr>
        <p:spPr>
          <a:xfrm>
            <a:off x="179512" y="4876938"/>
            <a:ext cx="7344816" cy="1336826"/>
          </a:xfrm>
        </p:spPr>
        <p:txBody>
          <a:bodyPr vert="horz" lIns="91440" tIns="45720" rIns="91440" bIns="45720" rtlCol="0" anchor="b">
            <a:noAutofit/>
          </a:bodyPr>
          <a:lstStyle/>
          <a:p>
            <a:pPr>
              <a:lnSpc>
                <a:spcPct val="90000"/>
              </a:lnSpc>
            </a:pPr>
            <a:r>
              <a:rPr lang="en-US" dirty="0">
                <a:solidFill>
                  <a:srgbClr val="FFFFFF"/>
                </a:solidFill>
              </a:rPr>
              <a:t>Part 2: Australian Law and Aboriginal &amp; Torres Strait Islander art styles</a:t>
            </a:r>
          </a:p>
        </p:txBody>
      </p:sp>
      <p:sp>
        <p:nvSpPr>
          <p:cNvPr id="4" name="TextBox 3">
            <a:extLst>
              <a:ext uri="{FF2B5EF4-FFF2-40B4-BE49-F238E27FC236}">
                <a16:creationId xmlns:a16="http://schemas.microsoft.com/office/drawing/2014/main" id="{DB977DF7-62F5-4978-9AF0-EC6012BFD194}"/>
              </a:ext>
            </a:extLst>
          </p:cNvPr>
          <p:cNvSpPr txBox="1"/>
          <p:nvPr/>
        </p:nvSpPr>
        <p:spPr>
          <a:xfrm>
            <a:off x="4309896" y="6519297"/>
            <a:ext cx="4823244" cy="323165"/>
          </a:xfrm>
          <a:prstGeom prst="rect">
            <a:avLst/>
          </a:prstGeom>
          <a:solidFill>
            <a:srgbClr val="000000"/>
          </a:solidFill>
        </p:spPr>
        <p:txBody>
          <a:bodyPr wrap="none" rtlCol="0">
            <a:spAutoFit/>
          </a:bodyPr>
          <a:lstStyle/>
          <a:p>
            <a:pPr algn="r">
              <a:spcAft>
                <a:spcPts val="600"/>
              </a:spcAft>
            </a:pPr>
            <a:r>
              <a:rPr lang="en-AU" sz="1500" dirty="0">
                <a:solidFill>
                  <a:srgbClr val="FFFFFF"/>
                </a:solidFill>
                <a:hlinkClick r:id="rId3">
                  <a:extLst>
                    <a:ext uri="{A12FA001-AC4F-418D-AE19-62706E023703}">
                      <ahyp:hlinkClr xmlns:ahyp="http://schemas.microsoft.com/office/drawing/2018/hyperlinkcolor" val="tx"/>
                    </a:ext>
                  </a:extLst>
                </a:hlinkClick>
              </a:rPr>
              <a:t>Aboriginal Religious Art </a:t>
            </a:r>
            <a:r>
              <a:rPr lang="en-AU" sz="1500" dirty="0">
                <a:solidFill>
                  <a:srgbClr val="FFFFFF"/>
                </a:solidFill>
              </a:rPr>
              <a:t>© </a:t>
            </a:r>
            <a:r>
              <a:rPr lang="en-AU" sz="1500" dirty="0" err="1">
                <a:solidFill>
                  <a:srgbClr val="FFFFFF"/>
                </a:solidFill>
              </a:rPr>
              <a:t>dun_deagh</a:t>
            </a:r>
            <a:r>
              <a:rPr lang="en-AU" sz="1500" dirty="0">
                <a:solidFill>
                  <a:srgbClr val="FFFFFF"/>
                </a:solidFill>
              </a:rPr>
              <a:t> </a:t>
            </a:r>
            <a:r>
              <a:rPr lang="en-AU" sz="1500" dirty="0">
                <a:solidFill>
                  <a:srgbClr val="FFFFFF"/>
                </a:solidFill>
                <a:hlinkClick r:id="rId4">
                  <a:extLst>
                    <a:ext uri="{A12FA001-AC4F-418D-AE19-62706E023703}">
                      <ahyp:hlinkClr xmlns:ahyp="http://schemas.microsoft.com/office/drawing/2018/hyperlinkcolor" val="tx"/>
                    </a:ext>
                  </a:extLst>
                </a:hlinkClick>
              </a:rPr>
              <a:t>CC BY-SA 2.0 License</a:t>
            </a:r>
            <a:r>
              <a:rPr lang="en-AU" sz="1500" dirty="0">
                <a:solidFill>
                  <a:srgbClr val="FFFFFF"/>
                </a:solidFill>
              </a:rPr>
              <a:t> </a:t>
            </a:r>
          </a:p>
        </p:txBody>
      </p:sp>
    </p:spTree>
    <p:extLst>
      <p:ext uri="{BB962C8B-B14F-4D97-AF65-F5344CB8AC3E}">
        <p14:creationId xmlns:p14="http://schemas.microsoft.com/office/powerpoint/2010/main" val="4090985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75856" y="107697"/>
            <a:ext cx="5487410" cy="1783080"/>
          </a:xfrm>
        </p:spPr>
        <p:txBody>
          <a:bodyPr anchor="b">
            <a:normAutofit/>
          </a:bodyPr>
          <a:lstStyle/>
          <a:p>
            <a:pPr>
              <a:lnSpc>
                <a:spcPct val="90000"/>
              </a:lnSpc>
            </a:pPr>
            <a:r>
              <a:rPr lang="mi-NZ" sz="4000" b="1" dirty="0"/>
              <a:t>Copyright law</a:t>
            </a:r>
            <a:endParaRPr lang="en-GB" sz="4000" b="1" dirty="0"/>
          </a:p>
        </p:txBody>
      </p:sp>
      <p:pic>
        <p:nvPicPr>
          <p:cNvPr id="6" name="Picture 5" descr="A close-up of a spider&#10;&#10;Description automatically generated with medium confidence">
            <a:extLst>
              <a:ext uri="{FF2B5EF4-FFF2-40B4-BE49-F238E27FC236}">
                <a16:creationId xmlns:a16="http://schemas.microsoft.com/office/drawing/2014/main" id="{F87C64A6-6D6B-45EA-84C4-ECDB7E8F6C9A}"/>
              </a:ext>
            </a:extLst>
          </p:cNvPr>
          <p:cNvPicPr>
            <a:picLocks noChangeAspect="1"/>
          </p:cNvPicPr>
          <p:nvPr/>
        </p:nvPicPr>
        <p:blipFill rotWithShape="1">
          <a:blip r:embed="rId3">
            <a:extLst>
              <a:ext uri="{28A0092B-C50C-407E-A947-70E740481C1C}">
                <a14:useLocalDpi xmlns:a14="http://schemas.microsoft.com/office/drawing/2010/main" val="0"/>
              </a:ext>
            </a:extLst>
          </a:blip>
          <a:srcRect l="31469" r="12251"/>
          <a:stretch/>
        </p:blipFill>
        <p:spPr>
          <a:xfrm>
            <a:off x="-1367" y="-13445"/>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93008" y="2399963"/>
            <a:ext cx="5648706" cy="4180380"/>
          </a:xfrm>
        </p:spPr>
        <p:txBody>
          <a:bodyPr>
            <a:normAutofit/>
          </a:bodyPr>
          <a:lstStyle/>
          <a:p>
            <a:pPr marL="342900" lvl="1" indent="-342900">
              <a:buFont typeface="Arial" panose="020B0604020202020204" pitchFamily="34" charset="0"/>
              <a:buChar char="•"/>
            </a:pPr>
            <a:r>
              <a:rPr lang="en-AU" sz="2200" dirty="0"/>
              <a:t>In the 1980s (and perhaps earlier), the originality of Aboriginal art was questioned due to its relationship with pre-existing tradition. See e.g. the Working Party on Aboriginal Folklore (1981)</a:t>
            </a:r>
          </a:p>
          <a:p>
            <a:pPr marL="342900" lvl="1" indent="-342900">
              <a:buFont typeface="Arial" panose="020B0604020202020204" pitchFamily="34" charset="0"/>
              <a:buChar char="•"/>
            </a:pPr>
            <a:r>
              <a:rPr lang="en-AU" sz="2200" dirty="0"/>
              <a:t>Rising recognition of Aboriginal art as fine art during the 1980s: cultural tourism, overseas exhibitions</a:t>
            </a:r>
          </a:p>
          <a:p>
            <a:r>
              <a:rPr lang="en-GB" sz="2200" dirty="0"/>
              <a:t>By around 1990 – recognised as having equal status with other artworks under the </a:t>
            </a:r>
            <a:r>
              <a:rPr lang="en-GB" sz="2200" i="1" dirty="0"/>
              <a:t>Copyright Act.</a:t>
            </a:r>
          </a:p>
          <a:p>
            <a:endParaRPr lang="en-GB" sz="1900" dirty="0"/>
          </a:p>
        </p:txBody>
      </p:sp>
      <p:sp>
        <p:nvSpPr>
          <p:cNvPr id="4" name="TextBox 3">
            <a:extLst>
              <a:ext uri="{FF2B5EF4-FFF2-40B4-BE49-F238E27FC236}">
                <a16:creationId xmlns:a16="http://schemas.microsoft.com/office/drawing/2014/main" id="{9217184A-9A59-4DAF-89CF-E1BBBD4AA084}"/>
              </a:ext>
            </a:extLst>
          </p:cNvPr>
          <p:cNvSpPr txBox="1"/>
          <p:nvPr/>
        </p:nvSpPr>
        <p:spPr>
          <a:xfrm>
            <a:off x="3275856" y="6314834"/>
            <a:ext cx="5487410" cy="553998"/>
          </a:xfrm>
          <a:prstGeom prst="rect">
            <a:avLst/>
          </a:prstGeom>
          <a:noFill/>
        </p:spPr>
        <p:txBody>
          <a:bodyPr wrap="square" rtlCol="0">
            <a:spAutoFit/>
          </a:bodyPr>
          <a:lstStyle/>
          <a:p>
            <a:pPr>
              <a:spcAft>
                <a:spcPts val="600"/>
              </a:spcAft>
            </a:pPr>
            <a:r>
              <a:rPr lang="de-DE" sz="1500" b="0" i="0" dirty="0">
                <a:solidFill>
                  <a:srgbClr val="202122"/>
                </a:solidFill>
                <a:effectLst/>
                <a:hlinkClick r:id="rId4"/>
              </a:rPr>
              <a:t>Aboriginal Rock Art, Ubirr Art Site, Kakadu National Park, Australia </a:t>
            </a:r>
            <a:r>
              <a:rPr lang="en-AU" sz="1500" dirty="0">
                <a:solidFill>
                  <a:srgbClr val="202122"/>
                </a:solidFill>
              </a:rPr>
              <a:t>© </a:t>
            </a:r>
            <a:r>
              <a:rPr lang="en-AU" sz="1500" b="0" i="0" dirty="0">
                <a:solidFill>
                  <a:srgbClr val="202122"/>
                </a:solidFill>
                <a:effectLst/>
              </a:rPr>
              <a:t>Thomas </a:t>
            </a:r>
            <a:r>
              <a:rPr lang="en-AU" sz="1500" b="0" i="0" dirty="0">
                <a:effectLst/>
              </a:rPr>
              <a:t>Schoch</a:t>
            </a:r>
            <a:r>
              <a:rPr lang="en-AU" sz="1500" dirty="0">
                <a:hlinkClick r:id="rId5">
                  <a:extLst>
                    <a:ext uri="{A12FA001-AC4F-418D-AE19-62706E023703}">
                      <ahyp:hlinkClr xmlns:ahyp="http://schemas.microsoft.com/office/drawing/2018/hyperlinkcolor" val="tx"/>
                    </a:ext>
                  </a:extLst>
                </a:hlinkClick>
              </a:rPr>
              <a:t> CC-BY 3.0 License</a:t>
            </a:r>
            <a:endParaRPr lang="en-AU" sz="1500" dirty="0"/>
          </a:p>
        </p:txBody>
      </p:sp>
    </p:spTree>
    <p:extLst>
      <p:ext uri="{BB962C8B-B14F-4D97-AF65-F5344CB8AC3E}">
        <p14:creationId xmlns:p14="http://schemas.microsoft.com/office/powerpoint/2010/main" val="61931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44A71A-8AE7-458F-B541-EBEBA87D8C89}"/>
              </a:ext>
            </a:extLst>
          </p:cNvPr>
          <p:cNvSpPr>
            <a:spLocks noGrp="1"/>
          </p:cNvSpPr>
          <p:nvPr>
            <p:ph idx="1"/>
          </p:nvPr>
        </p:nvSpPr>
        <p:spPr>
          <a:xfrm>
            <a:off x="323528" y="1196752"/>
            <a:ext cx="8784976" cy="5661248"/>
          </a:xfrm>
        </p:spPr>
        <p:txBody>
          <a:bodyPr>
            <a:normAutofit fontScale="25000" lnSpcReduction="20000"/>
          </a:bodyPr>
          <a:lstStyle/>
          <a:p>
            <a:pPr marL="457200" lvl="1" indent="0">
              <a:buNone/>
            </a:pPr>
            <a:endParaRPr lang="en-AU" sz="5100" i="1" dirty="0"/>
          </a:p>
          <a:p>
            <a:pPr marL="457200" lvl="1" indent="0">
              <a:buNone/>
            </a:pPr>
            <a:r>
              <a:rPr lang="en-US" sz="8000" b="1" i="1" dirty="0" err="1"/>
              <a:t>Yumbulul</a:t>
            </a:r>
            <a:r>
              <a:rPr lang="en-US" sz="8000" b="1" i="1" dirty="0"/>
              <a:t> v Reserve Bank of Australia </a:t>
            </a:r>
            <a:r>
              <a:rPr lang="en-US" sz="8000" dirty="0"/>
              <a:t>(1991):  Terry </a:t>
            </a:r>
            <a:r>
              <a:rPr lang="en-US" sz="8000" dirty="0" err="1"/>
              <a:t>Yumbulul</a:t>
            </a:r>
            <a:r>
              <a:rPr lang="en-US" sz="8000" dirty="0"/>
              <a:t> &gt; Aboriginal Artists Agency&gt; Reserve Bank $10 note. Primarily a M&amp;D conduct case. But also considered: did have the right to assign reproduction rights given they were vested in the elders of the </a:t>
            </a:r>
            <a:r>
              <a:rPr lang="en-US" sz="8000" dirty="0" err="1"/>
              <a:t>Galpu</a:t>
            </a:r>
            <a:r>
              <a:rPr lang="en-US" sz="8000" dirty="0"/>
              <a:t> clan?</a:t>
            </a:r>
          </a:p>
          <a:p>
            <a:pPr marL="457200" lvl="1" indent="0">
              <a:buNone/>
            </a:pPr>
            <a:endParaRPr lang="en-US" sz="8000" dirty="0"/>
          </a:p>
          <a:p>
            <a:pPr marL="457200" lvl="1" indent="0">
              <a:buNone/>
            </a:pPr>
            <a:r>
              <a:rPr lang="en-AU" sz="8000" b="1" i="1" dirty="0"/>
              <a:t>M* &amp; Others v </a:t>
            </a:r>
            <a:r>
              <a:rPr lang="en-AU" sz="8000" b="1" i="1" dirty="0" err="1"/>
              <a:t>Indofurn</a:t>
            </a:r>
            <a:r>
              <a:rPr lang="en-AU" sz="8000" b="1" i="1" dirty="0"/>
              <a:t> </a:t>
            </a:r>
            <a:r>
              <a:rPr lang="en-AU" sz="8000" dirty="0"/>
              <a:t>(1994) (the “Carpets Case”): Aboriginality is a ‘relevant matter’ that the court may take into account when assessing damages for copyright infringement (s 115(4)(iv). Damages can be awarded for ‘culturally based harm’. </a:t>
            </a:r>
          </a:p>
          <a:p>
            <a:pPr marL="457200" lvl="1" indent="0">
              <a:buNone/>
            </a:pPr>
            <a:endParaRPr lang="en-AU" sz="8000" dirty="0"/>
          </a:p>
          <a:p>
            <a:pPr marL="457200" lvl="1" indent="0">
              <a:buNone/>
            </a:pPr>
            <a:r>
              <a:rPr lang="en-AU" sz="8000" b="1" i="1" dirty="0" err="1"/>
              <a:t>Bulun</a:t>
            </a:r>
            <a:r>
              <a:rPr lang="en-AU" sz="8000" b="1" i="1" dirty="0"/>
              <a:t> </a:t>
            </a:r>
            <a:r>
              <a:rPr lang="en-AU" sz="8000" b="1" i="1" dirty="0" err="1"/>
              <a:t>Bulun</a:t>
            </a:r>
            <a:r>
              <a:rPr lang="en-AU" sz="8000" b="1" i="1" dirty="0"/>
              <a:t> v R &amp; T Textiles</a:t>
            </a:r>
            <a:r>
              <a:rPr lang="en-AU" sz="8000" i="1" dirty="0"/>
              <a:t> </a:t>
            </a:r>
            <a:r>
              <a:rPr lang="en-AU" sz="8000" dirty="0"/>
              <a:t>(1998): </a:t>
            </a:r>
            <a:r>
              <a:rPr lang="en-AU" sz="8000" i="1" dirty="0"/>
              <a:t>Magpie Geese and </a:t>
            </a:r>
            <a:r>
              <a:rPr lang="en-AU" sz="8000" i="1" dirty="0" err="1"/>
              <a:t>Waterlillies</a:t>
            </a:r>
            <a:r>
              <a:rPr lang="en-AU" sz="8000" i="1" dirty="0"/>
              <a:t> at the Waterhole/</a:t>
            </a:r>
            <a:r>
              <a:rPr lang="en-AU" sz="8000" dirty="0"/>
              <a:t>fabric appropriation</a:t>
            </a:r>
            <a:r>
              <a:rPr lang="en-AU" sz="8000" i="1" dirty="0"/>
              <a:t>. </a:t>
            </a:r>
            <a:r>
              <a:rPr lang="en-AU" sz="8000" dirty="0"/>
              <a:t>‘Copyright is entirely a creature of statute’. Communal rights arising from customary law do not satisfy the criteria for joint authorship which requires collaboration – use of ritual knowledge &amp; community’s oversight and authority over reproduction ‘too ephemeral’. </a:t>
            </a:r>
            <a:r>
              <a:rPr lang="en-US" sz="8000" dirty="0"/>
              <a:t>Relationship between artist and community can be a source of fiduciary obligations (</a:t>
            </a:r>
            <a:r>
              <a:rPr lang="en-AU" sz="8000" dirty="0"/>
              <a:t>a duty to protect the ritual knowledge which the artist had been permitted to use under customary law</a:t>
            </a:r>
            <a:r>
              <a:rPr lang="en-GB" sz="8000" dirty="0"/>
              <a:t>). </a:t>
            </a:r>
            <a:r>
              <a:rPr lang="en-GB" sz="8000" dirty="0" err="1"/>
              <a:t>Th</a:t>
            </a:r>
            <a:r>
              <a:rPr lang="en-US" sz="8000" dirty="0"/>
              <a:t>ese are not proprietary rights. </a:t>
            </a:r>
            <a:endParaRPr lang="en-AU" sz="8000" dirty="0"/>
          </a:p>
          <a:p>
            <a:pPr marL="457200" lvl="1" indent="0">
              <a:buNone/>
            </a:pPr>
            <a:endParaRPr lang="en-AU" sz="8800" i="1" dirty="0"/>
          </a:p>
          <a:p>
            <a:pPr marL="457200" lvl="1" indent="0">
              <a:buNone/>
            </a:pPr>
            <a:endParaRPr lang="en-AU" sz="8800" dirty="0"/>
          </a:p>
          <a:p>
            <a:pPr marL="457200" lvl="1" indent="0">
              <a:buNone/>
            </a:pPr>
            <a:r>
              <a:rPr lang="en-AU" sz="8800" dirty="0"/>
              <a:t> </a:t>
            </a:r>
          </a:p>
        </p:txBody>
      </p:sp>
      <p:sp>
        <p:nvSpPr>
          <p:cNvPr id="7" name="Title 1"/>
          <p:cNvSpPr txBox="1">
            <a:spLocks/>
          </p:cNvSpPr>
          <p:nvPr/>
        </p:nvSpPr>
        <p:spPr>
          <a:xfrm>
            <a:off x="467544" y="191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solidFill>
                  <a:schemeClr val="accent6">
                    <a:lumMod val="75000"/>
                  </a:schemeClr>
                </a:solidFill>
              </a:rPr>
              <a:t>Key cases</a:t>
            </a:r>
          </a:p>
        </p:txBody>
      </p:sp>
    </p:spTree>
    <p:extLst>
      <p:ext uri="{BB962C8B-B14F-4D97-AF65-F5344CB8AC3E}">
        <p14:creationId xmlns:p14="http://schemas.microsoft.com/office/powerpoint/2010/main" val="1992254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8DE943-A7C5-47A6-8FA0-AC625EF6940C}"/>
              </a:ext>
            </a:extLst>
          </p:cNvPr>
          <p:cNvSpPr txBox="1"/>
          <p:nvPr/>
        </p:nvSpPr>
        <p:spPr>
          <a:xfrm>
            <a:off x="4572000" y="6540922"/>
            <a:ext cx="3456384" cy="28803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1400" b="0" i="0" dirty="0">
                <a:effectLst/>
                <a:latin typeface="+mj-lt"/>
                <a:ea typeface="+mj-ea"/>
                <a:cs typeface="+mj-cs"/>
              </a:rPr>
              <a:t>Image by </a:t>
            </a:r>
            <a:r>
              <a:rPr lang="en-US" sz="1400" b="0" i="0" u="sng" dirty="0">
                <a:effectLst/>
                <a:latin typeface="+mj-lt"/>
                <a:ea typeface="+mj-ea"/>
                <a:cs typeface="+mj-cs"/>
                <a:hlinkClick r:id="rId2"/>
              </a:rPr>
              <a:t>esther1721</a:t>
            </a:r>
            <a:r>
              <a:rPr lang="en-US" sz="1400" b="0" i="0" dirty="0">
                <a:effectLst/>
                <a:latin typeface="+mj-lt"/>
                <a:ea typeface="+mj-ea"/>
                <a:cs typeface="+mj-cs"/>
              </a:rPr>
              <a:t> from </a:t>
            </a:r>
            <a:r>
              <a:rPr lang="en-US" sz="1400" b="0" i="0" u="sng" dirty="0" err="1">
                <a:effectLst/>
                <a:latin typeface="+mj-lt"/>
                <a:ea typeface="+mj-ea"/>
                <a:cs typeface="+mj-cs"/>
                <a:hlinkClick r:id="rId3"/>
              </a:rPr>
              <a:t>Pixabay</a:t>
            </a:r>
            <a:r>
              <a:rPr lang="en-US" sz="1400" b="0" i="0" dirty="0">
                <a:effectLst/>
                <a:latin typeface="+mj-lt"/>
                <a:ea typeface="+mj-ea"/>
                <a:cs typeface="+mj-cs"/>
              </a:rPr>
              <a:t> </a:t>
            </a:r>
            <a:endParaRPr lang="en-US" sz="1400" dirty="0">
              <a:latin typeface="+mj-lt"/>
              <a:ea typeface="+mj-ea"/>
              <a:cs typeface="+mj-cs"/>
            </a:endParaRPr>
          </a:p>
        </p:txBody>
      </p:sp>
      <p:pic>
        <p:nvPicPr>
          <p:cNvPr id="6" name="Picture 5" descr="Background pattern&#10;&#10;Description automatically generated">
            <a:extLst>
              <a:ext uri="{FF2B5EF4-FFF2-40B4-BE49-F238E27FC236}">
                <a16:creationId xmlns:a16="http://schemas.microsoft.com/office/drawing/2014/main" id="{191A2761-8437-4B76-B6B8-9E5D48201FA9}"/>
              </a:ext>
            </a:extLst>
          </p:cNvPr>
          <p:cNvPicPr>
            <a:picLocks noChangeAspect="1"/>
          </p:cNvPicPr>
          <p:nvPr/>
        </p:nvPicPr>
        <p:blipFill rotWithShape="1">
          <a:blip r:embed="rId4">
            <a:extLst>
              <a:ext uri="{28A0092B-C50C-407E-A947-70E740481C1C}">
                <a14:useLocalDpi xmlns:a14="http://schemas.microsoft.com/office/drawing/2010/main" val="0"/>
              </a:ext>
            </a:extLst>
          </a:blip>
          <a:srcRect l="27659" r="52003"/>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DEA47124-5239-40A5-8D87-90C069436F60}"/>
              </a:ext>
            </a:extLst>
          </p:cNvPr>
          <p:cNvSpPr>
            <a:spLocks noGrp="1"/>
          </p:cNvSpPr>
          <p:nvPr>
            <p:ph idx="1"/>
          </p:nvPr>
        </p:nvSpPr>
        <p:spPr>
          <a:xfrm>
            <a:off x="4499992" y="260648"/>
            <a:ext cx="4644007" cy="6280274"/>
          </a:xfrm>
        </p:spPr>
        <p:txBody>
          <a:bodyPr vert="horz" lIns="91440" tIns="45720" rIns="91440" bIns="45720" rtlCol="0">
            <a:normAutofit fontScale="85000" lnSpcReduction="20000"/>
          </a:bodyPr>
          <a:lstStyle/>
          <a:p>
            <a:pPr marL="457200" lvl="1" indent="0">
              <a:buNone/>
            </a:pPr>
            <a:r>
              <a:rPr lang="en-AU" sz="2400" dirty="0"/>
              <a:t>Customary law &amp; cultural significance of art is part of background facts – but not recognised as a standalone source of rights </a:t>
            </a:r>
          </a:p>
          <a:p>
            <a:pPr marL="457200" lvl="1" indent="0">
              <a:buNone/>
            </a:pPr>
            <a:endParaRPr lang="en-AU" sz="2400" dirty="0"/>
          </a:p>
          <a:p>
            <a:pPr marL="457200" lvl="1" indent="0">
              <a:buNone/>
            </a:pPr>
            <a:r>
              <a:rPr lang="en-AU" sz="2400" dirty="0"/>
              <a:t>So, while equal protection for Aboriginal and Torres Strait Islander artists under copyright law – there are gaps in protection, particularly due to copyright’s time duration, material form requirement, and preference for individual rights</a:t>
            </a:r>
          </a:p>
          <a:p>
            <a:pPr marL="457200" lvl="1" indent="0">
              <a:buNone/>
            </a:pPr>
            <a:endParaRPr lang="en-AU" sz="2400" dirty="0"/>
          </a:p>
          <a:p>
            <a:pPr marL="457200" lvl="1" indent="0">
              <a:buNone/>
            </a:pPr>
            <a:r>
              <a:rPr lang="en-AU" sz="2400" dirty="0"/>
              <a:t>Violations of customary law are not necessarily violations of copyright law</a:t>
            </a:r>
          </a:p>
          <a:p>
            <a:pPr marL="457200" lvl="1" indent="0">
              <a:buNone/>
            </a:pPr>
            <a:endParaRPr lang="en-AU" sz="2400" dirty="0"/>
          </a:p>
          <a:p>
            <a:pPr marL="457200" lvl="1" indent="0">
              <a:buNone/>
            </a:pPr>
            <a:r>
              <a:rPr lang="en-GB" sz="2400" dirty="0"/>
              <a:t>Art styles, iconography, and ancient imagery all fall into the public domain and are free to be appropriated without restriction </a:t>
            </a:r>
          </a:p>
          <a:p>
            <a:pPr marL="457200" lvl="1" indent="0">
              <a:buNone/>
            </a:pPr>
            <a:endParaRPr lang="en-GB" sz="2400" dirty="0"/>
          </a:p>
          <a:p>
            <a:pPr marL="457200" lvl="1" indent="0">
              <a:buNone/>
            </a:pPr>
            <a:r>
              <a:rPr lang="en-GB" sz="1900" i="1" dirty="0"/>
              <a:t>I will come back to what this means for law’s complicity in cultural harm… </a:t>
            </a:r>
            <a:endParaRPr lang="en-US" sz="1900" dirty="0"/>
          </a:p>
        </p:txBody>
      </p:sp>
    </p:spTree>
    <p:extLst>
      <p:ext uri="{BB962C8B-B14F-4D97-AF65-F5344CB8AC3E}">
        <p14:creationId xmlns:p14="http://schemas.microsoft.com/office/powerpoint/2010/main" val="5345474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978F1E2C9D4484690664D024B71B6E7" ma:contentTypeVersion="14" ma:contentTypeDescription="Create a new document." ma:contentTypeScope="" ma:versionID="2543275566f804b0c33491e8e728978d">
  <xsd:schema xmlns:xsd="http://www.w3.org/2001/XMLSchema" xmlns:xs="http://www.w3.org/2001/XMLSchema" xmlns:p="http://schemas.microsoft.com/office/2006/metadata/properties" xmlns:ns3="4b0a9e3d-d819-466f-8f2e-a0fdcb57fc8d" xmlns:ns4="330ab215-6f78-4be4-bd25-9f3ee509e6a2" targetNamespace="http://schemas.microsoft.com/office/2006/metadata/properties" ma:root="true" ma:fieldsID="a3574820a4f61ce5fcff9d4f8f9e84c3" ns3:_="" ns4:_="">
    <xsd:import namespace="4b0a9e3d-d819-466f-8f2e-a0fdcb57fc8d"/>
    <xsd:import namespace="330ab215-6f78-4be4-bd25-9f3ee509e6a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4:SharedWithUsers" minOccurs="0"/>
                <xsd:element ref="ns4:SharedWithDetails" minOccurs="0"/>
                <xsd:element ref="ns4:SharingHintHash"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0a9e3d-d819-466f-8f2e-a0fdcb57fc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0ab215-6f78-4be4-bd25-9f3ee509e6a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A2756D-C286-4A1C-98FB-A7784620262C}">
  <ds:schemaRefs>
    <ds:schemaRef ds:uri="http://schemas.microsoft.com/sharepoint/v3/contenttype/forms"/>
  </ds:schemaRefs>
</ds:datastoreItem>
</file>

<file path=customXml/itemProps2.xml><?xml version="1.0" encoding="utf-8"?>
<ds:datastoreItem xmlns:ds="http://schemas.openxmlformats.org/officeDocument/2006/customXml" ds:itemID="{451BFA89-4F3C-41AB-87C5-7BD8E72F9378}">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330ab215-6f78-4be4-bd25-9f3ee509e6a2"/>
    <ds:schemaRef ds:uri="4b0a9e3d-d819-466f-8f2e-a0fdcb57fc8d"/>
    <ds:schemaRef ds:uri="http://www.w3.org/XML/1998/namespace"/>
  </ds:schemaRefs>
</ds:datastoreItem>
</file>

<file path=customXml/itemProps3.xml><?xml version="1.0" encoding="utf-8"?>
<ds:datastoreItem xmlns:ds="http://schemas.openxmlformats.org/officeDocument/2006/customXml" ds:itemID="{736712E4-5307-41A2-838E-65C12F07D8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0a9e3d-d819-466f-8f2e-a0fdcb57fc8d"/>
    <ds:schemaRef ds:uri="330ab215-6f78-4be4-bd25-9f3ee509e6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3860</TotalTime>
  <Words>2060</Words>
  <Application>Microsoft Office PowerPoint</Application>
  <PresentationFormat>On-screen Show (4:3)</PresentationFormat>
  <Paragraphs>175</Paragraphs>
  <Slides>25</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-apple-system</vt:lpstr>
      <vt:lpstr>Arial</vt:lpstr>
      <vt:lpstr>Calibri</vt:lpstr>
      <vt:lpstr>Open Sans</vt:lpstr>
      <vt:lpstr>Times New Roman</vt:lpstr>
      <vt:lpstr>Office Theme</vt:lpstr>
      <vt:lpstr>Cultural Appropriation &amp; Law</vt:lpstr>
      <vt:lpstr>Outline</vt:lpstr>
      <vt:lpstr>Part I: What is Cultural Appropriation?</vt:lpstr>
      <vt:lpstr>Cultural Appropriation &amp; Law</vt:lpstr>
      <vt:lpstr>PowerPoint Presentation</vt:lpstr>
      <vt:lpstr>Part 2: Australian Law and Aboriginal &amp; Torres Strait Islander art styles</vt:lpstr>
      <vt:lpstr>Copyright law</vt:lpstr>
      <vt:lpstr>PowerPoint Presentation</vt:lpstr>
      <vt:lpstr>PowerPoint Presentation</vt:lpstr>
      <vt:lpstr>Consumer law</vt:lpstr>
      <vt:lpstr>Key cases</vt:lpstr>
      <vt:lpstr>PowerPoint Presentation</vt:lpstr>
      <vt:lpstr>Key takeaways</vt:lpstr>
      <vt:lpstr>Reform Proposals to disrupt the market for “Fake Art”</vt:lpstr>
      <vt:lpstr>PowerPoint Presentation</vt:lpstr>
      <vt:lpstr>PowerPoint Presentation</vt:lpstr>
      <vt:lpstr>Part 3: What is the effect of law’s complicity in cultural appropriation?</vt:lpstr>
      <vt:lpstr>PowerPoint Presentation</vt:lpstr>
      <vt:lpstr>PowerPoint Presentation</vt:lpstr>
      <vt:lpstr>PowerPoint Presentation</vt:lpstr>
      <vt:lpstr>Part 4: Practical considerations: navigating this terrain </vt:lpstr>
      <vt:lpstr>Australia Council for the Arts Protocols  </vt:lpstr>
      <vt:lpstr>Other Protocols </vt:lpstr>
      <vt:lpstr>The power of the court of public opinion….</vt:lpstr>
      <vt:lpstr>Further Reading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dc:creator>
  <cp:lastModifiedBy>Marie Hadley</cp:lastModifiedBy>
  <cp:revision>70</cp:revision>
  <dcterms:created xsi:type="dcterms:W3CDTF">2021-08-12T03:37:24Z</dcterms:created>
  <dcterms:modified xsi:type="dcterms:W3CDTF">2022-09-22T09:05:26Z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0x0101006978F1E2C9D4484690664D024B71B6E7</vt:lpwstr>
  </property>
</Properties>
</file>