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9" r:id="rId4"/>
    <p:sldId id="261" r:id="rId5"/>
    <p:sldId id="262" r:id="rId6"/>
    <p:sldId id="268" r:id="rId7"/>
    <p:sldId id="269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1ABE62-7D28-47E2-91B7-128911F5B93A}" v="5" dt="2022-08-12T10:56:50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 autoAdjust="0"/>
    <p:restoredTop sz="86410"/>
  </p:normalViewPr>
  <p:slideViewPr>
    <p:cSldViewPr snapToGrid="0">
      <p:cViewPr varScale="1">
        <p:scale>
          <a:sx n="62" d="100"/>
          <a:sy n="62" d="100"/>
        </p:scale>
        <p:origin x="258" y="48"/>
      </p:cViewPr>
      <p:guideLst/>
    </p:cSldViewPr>
  </p:slideViewPr>
  <p:outlineViewPr>
    <p:cViewPr>
      <p:scale>
        <a:sx n="33" d="100"/>
        <a:sy n="33" d="100"/>
      </p:scale>
      <p:origin x="0" y="-3264"/>
    </p:cViewPr>
  </p:outlineViewPr>
  <p:notesTextViewPr>
    <p:cViewPr>
      <p:scale>
        <a:sx n="133" d="100"/>
        <a:sy n="1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890" y="-12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8A4173-1B05-4827-837E-7347B3A55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0B59D-497D-40DA-99B6-8F2B9DD37F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C6F25-17AB-4176-927C-B61A4100C2F3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152B0-37B0-4D50-AA7E-F3C77ABE40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F6351-76EF-4491-B6CE-6EF1D3FC58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775CA-D7A6-42C1-8BB9-986470461FF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61903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0F9C8-F921-42AF-BE01-CA2AAB90103C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B15F5-EF79-472B-A4AC-C3CD9CCC81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017433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15F5-EF79-472B-A4AC-C3CD9CCC81D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926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15F5-EF79-472B-A4AC-C3CD9CCC81D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9644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15F5-EF79-472B-A4AC-C3CD9CCC81D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371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15F5-EF79-472B-A4AC-C3CD9CCC81D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036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15F5-EF79-472B-A4AC-C3CD9CCC81D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938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15F5-EF79-472B-A4AC-C3CD9CCC81D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195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0356E-9238-4785-BA86-A0829FE76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92C9C-986D-4ABA-8293-D8EC2BF3D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08846-AE31-41C1-B036-F6C1787EB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78B66-C028-4502-9E32-4BB69105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374A0-7B89-4337-B932-C10056A5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230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2A4A0-27E0-48D6-B772-2C1508DD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A52CF-B25C-4079-AB02-CBC1CD11C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D2774-CD78-4686-B715-22588B98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7C90B-BDBB-416B-9EE4-24AFDEFF9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4A4CA-3576-4CB8-9264-9F37CA4D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682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AAD842-5DD2-4834-9D49-8C8A9BF58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EC0EE-7DD3-4A90-BC09-F39E07E1C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5627-CD73-4DDB-928E-7F3FB939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48E5E-0E27-4DC1-B85D-5BF2C68D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C4484-ED04-4228-A3E4-B9098888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190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8A460-4922-4AAB-8B92-134A7D06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7DDB0-47DD-4F7F-A7D3-65BF55B59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CE2F-264E-4130-92E7-FB658B964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6CE48-1EDE-46C8-923B-E39D215E8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4B5CD-FC6F-48F1-9F26-5057B271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03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E5BB-14A3-4F43-9C40-8CFD80AE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307A2-61EC-4311-8032-D9923DDB8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37D56-E61C-44CB-8494-33597C9E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A0329-42B9-4A26-B021-7924171DD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E8A21-E8F6-43DD-9842-DF4CF6E7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402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84204-0CE1-47C7-8B1D-FEA55120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E2464-FA7C-466F-AAC5-C77BB381A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25D5C-BDA7-4947-991C-A46833CA2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3961C-3C11-4C67-9851-60CE5E00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8DD29-FE48-4D83-8277-32F577513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409C9-8E01-4A5B-BC16-AD98305BC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426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3490B-F93D-4071-A31F-50EDD08B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B586F-9E80-4D93-84F6-981E3590F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A4D5B-18C4-47A6-BE4A-3E147A0BB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F75AA6-0DDD-4B1C-9B36-89418EF28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8B24F-33A7-4BA0-AA09-3266EB6C5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58A95A-00C9-45B5-9193-8E83896E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09131-D0A9-4B76-9F4F-158826E75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BB8B9-1CCE-4D35-93FF-B0282A0F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824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F6FE-3075-425A-BC79-0BF5C1658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9E971-AE9E-4B6B-B8D2-241AF9C1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F4789-3FB0-41B0-A2AA-5488B1B6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EA6DF-F0EF-4C59-A1F1-E32A2E0A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59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2AC17-E791-4C23-A1CD-CF593B12F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A36CEA-3259-4B1B-BEE1-4424AD51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18B08-9DF7-4EB0-AC78-13F62B922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1577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C83C8-9694-415F-8537-A508DB7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FDC36-1FB7-49B3-9302-E4B16273F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CD702-D43C-487D-9623-A00C67888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F0F7A-E98F-4F33-8735-F72246F3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6EBFB-6232-4EAF-9EA5-D412ECBFB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864BD-1AA1-48C4-A17C-CA2DCB49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72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4128-83E1-441B-9101-5010F9A0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C21BB-80B1-40B6-9BE2-696D1E4E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7638B-75F2-42E3-8AA3-BC6DBEDC3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756F2-3C7B-4B54-BA0A-11D85168D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549FD-2F06-4733-B116-7677978F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B35B-70AB-44F0-8543-4D26D001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145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A5347-D37A-4B3D-9C2F-59500287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FF550-9663-4E64-861B-E3AB0E21D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99800-C288-4407-9C61-AAD391FE2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81064-B24D-4E86-9516-D61E6E684DB5}" type="datetimeFigureOut">
              <a:rPr lang="en-AU" smtClean="0"/>
              <a:t>12/08/2022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9A93D-D56D-4D1C-BA88-24763FE2A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D3A-A03B-49D5-AA2C-F68FBA88B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FDBCE-9648-47C4-BD48-20E72B5ADD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164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sa/4.0/deed.en" TargetMode="External"/><Relationship Id="rId4" Type="http://schemas.openxmlformats.org/officeDocument/2006/relationships/hyperlink" Target="https://commons.wikimedia.org/wiki/File:Defaced-lee-statue-2020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black-lives-matter?utm_source=unsplash&amp;utm_medium=referral&amp;utm_content=creditCopyText" TargetMode="External"/><Relationship Id="rId4" Type="http://schemas.openxmlformats.org/officeDocument/2006/relationships/hyperlink" Target="https://unsplash.com/@tonyzzzhen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John_batman_statue_melbourne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File:Public_art-_James_Stirling,_Perth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4.0/deed.en" TargetMode="External"/><Relationship Id="rId4" Type="http://schemas.openxmlformats.org/officeDocument/2006/relationships/hyperlink" Target="https://commons.wikimedia.org/wiki/File:Albert_Pike_Memorial_vandalism_11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graffiti-urban-tunnel-vandalism-6236041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theeastlondonphotographer?utm_source=unsplash&amp;utm_medium=referral&amp;utm_content=creditCopyText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statue-vandalism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Nik.orr@newcastle.edu.au" TargetMode="External"/><Relationship Id="rId3" Type="http://schemas.openxmlformats.org/officeDocument/2006/relationships/image" Target="../media/image8.jpg"/><Relationship Id="rId7" Type="http://schemas.openxmlformats.org/officeDocument/2006/relationships/hyperlink" Target="mailto:S.hook@westernsydney.edu.a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ie.Hadley@newcastle.edu.au" TargetMode="External"/><Relationship Id="rId5" Type="http://schemas.openxmlformats.org/officeDocument/2006/relationships/hyperlink" Target="https://pixabay.com/?utm_source=link-attribution&amp;utm_medium=referral&amp;utm_campaign=image&amp;utm_content=2614151" TargetMode="External"/><Relationship Id="rId4" Type="http://schemas.openxmlformats.org/officeDocument/2006/relationships/hyperlink" Target="https://pixabay.com/users/ls-foto-1106351/?utm_source=link-attribution&amp;utm_medium=referral&amp;utm_campaign=image&amp;utm_content=261415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4D1D0-B738-4413-AA0B-EF8A4AE2E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1592" y="599823"/>
            <a:ext cx="6157768" cy="2777826"/>
          </a:xfrm>
        </p:spPr>
        <p:txBody>
          <a:bodyPr anchor="b">
            <a:normAutofit/>
          </a:bodyPr>
          <a:lstStyle/>
          <a:p>
            <a:r>
              <a:rPr lang="en-AU" sz="2800" b="1" kern="0" cap="small" dirty="0">
                <a:effectLst/>
                <a:latin typeface="Times New Roman" panose="02020603050405020304" pitchFamily="18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What the Vandalism of Public Art Statues in Australia Tells Us About the Racial Investments of Copyright and the Moral Right of Integrity</a:t>
            </a:r>
            <a:br>
              <a:rPr lang="en-AU" sz="2600" b="1" kern="0" cap="small" dirty="0">
                <a:effectLst/>
                <a:latin typeface="Times New Roman" panose="02020603050405020304" pitchFamily="18" charset="0"/>
                <a:ea typeface="Yu Gothic Light" panose="020B0300000000000000" pitchFamily="34" charset="-128"/>
                <a:cs typeface="Times New Roman" panose="02020603050405020304" pitchFamily="18" charset="0"/>
              </a:rPr>
            </a:br>
            <a:endParaRPr lang="en-AU" sz="2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3C6469-1FC7-4AFE-8696-1E6D21CF4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7077" y="4728261"/>
            <a:ext cx="5517355" cy="1572768"/>
          </a:xfrm>
        </p:spPr>
        <p:txBody>
          <a:bodyPr>
            <a:normAutofit/>
          </a:bodyPr>
          <a:lstStyle/>
          <a:p>
            <a:pPr algn="l"/>
            <a:r>
              <a:rPr lang="en-A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pay our respects to the traditional owners of the lands on which we live and work: the Awabakal, </a:t>
            </a:r>
            <a:r>
              <a:rPr lang="en-AU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Worimi</a:t>
            </a:r>
            <a:r>
              <a:rPr lang="en-A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Darug</a:t>
            </a:r>
            <a:r>
              <a:rPr lang="en-A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Eora, </a:t>
            </a:r>
            <a:r>
              <a:rPr lang="en-AU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Dharawal</a:t>
            </a:r>
            <a:r>
              <a:rPr lang="en-A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Wiradjuri peoples, as well as the traditional owners on which this conference is being held. </a:t>
            </a:r>
          </a:p>
          <a:p>
            <a:pPr algn="l"/>
            <a:r>
              <a:rPr lang="en-AU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pay our respects to owners past, present and emerging.</a:t>
            </a:r>
          </a:p>
          <a:p>
            <a:pPr algn="l"/>
            <a:endParaRPr lang="en-A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A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AU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6C879-0CCE-4893-A376-5CDED3DDD9A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r="244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9F164-A8FA-4D7A-87BE-88C29B9CD75F}"/>
              </a:ext>
            </a:extLst>
          </p:cNvPr>
          <p:cNvSpPr txBox="1"/>
          <p:nvPr/>
        </p:nvSpPr>
        <p:spPr>
          <a:xfrm>
            <a:off x="5124037" y="3046263"/>
            <a:ext cx="4709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kern="0" cap="small" dirty="0">
                <a:effectLst/>
                <a:latin typeface="Times New Roman" panose="02020603050405020304" pitchFamily="18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Marie Hadley, Sarah Hook, Nikolas Orr</a:t>
            </a:r>
            <a:br>
              <a:rPr lang="en-AU" sz="1800" b="1" kern="0" cap="small" dirty="0">
                <a:effectLst/>
                <a:latin typeface="Times New Roman" panose="02020603050405020304" pitchFamily="18" charset="0"/>
                <a:ea typeface="Yu Gothic Light" panose="020B0300000000000000" pitchFamily="34" charset="-128"/>
                <a:cs typeface="Times New Roman" panose="02020603050405020304" pitchFamily="18" charset="0"/>
              </a:rPr>
            </a:b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21C3A-6BF1-4692-98FD-D89DB7327772}"/>
              </a:ext>
            </a:extLst>
          </p:cNvPr>
          <p:cNvSpPr txBox="1"/>
          <p:nvPr/>
        </p:nvSpPr>
        <p:spPr>
          <a:xfrm>
            <a:off x="7056600" y="3662197"/>
            <a:ext cx="109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LSA 2021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A7813-2D9C-4971-B227-4B8C703D4A23}"/>
              </a:ext>
            </a:extLst>
          </p:cNvPr>
          <p:cNvSpPr txBox="1"/>
          <p:nvPr/>
        </p:nvSpPr>
        <p:spPr>
          <a:xfrm>
            <a:off x="3887341" y="80712"/>
            <a:ext cx="3496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u="sng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Defaced Lee Statue 2020</a:t>
            </a:r>
            <a:r>
              <a:rPr lang="en-AU" sz="18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© Mk17b. </a:t>
            </a:r>
            <a:r>
              <a:rPr lang="en-AU" sz="1800" u="sng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CC BY-SA 4.0 License</a:t>
            </a:r>
            <a:endParaRPr lang="en-A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608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rowd of people holding signs&#10;&#10;Description automatically generated with low confidence">
            <a:extLst>
              <a:ext uri="{FF2B5EF4-FFF2-40B4-BE49-F238E27FC236}">
                <a16:creationId xmlns:a16="http://schemas.microsoft.com/office/drawing/2014/main" id="{DEFE263E-D336-425D-887B-6BAE2B052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4" b="13995"/>
          <a:stretch/>
        </p:blipFill>
        <p:spPr>
          <a:xfrm>
            <a:off x="-3046" y="198192"/>
            <a:ext cx="7784972" cy="62960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431BB-413E-4330-B698-2230EC13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111" y="872181"/>
            <a:ext cx="2604247" cy="5113637"/>
          </a:xfrm>
        </p:spPr>
        <p:txBody>
          <a:bodyPr>
            <a:normAutofit fontScale="90000"/>
          </a:bodyPr>
          <a:lstStyle/>
          <a:p>
            <a:r>
              <a:rPr lang="en-A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Does IP regulation of public spaces, through the rights that attach to public artworks, foreclose public discourse around racial injustice?</a:t>
            </a:r>
            <a:endParaRPr lang="en-AU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B85FBF-499D-40AC-B706-A94AC15EB2EE}"/>
              </a:ext>
            </a:extLst>
          </p:cNvPr>
          <p:cNvSpPr txBox="1"/>
          <p:nvPr/>
        </p:nvSpPr>
        <p:spPr>
          <a:xfrm>
            <a:off x="5311665" y="6518616"/>
            <a:ext cx="5215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by 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Tony Zhen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Unsplash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59304C-D6BA-458F-8F95-2C01D5216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8176" cy="1428563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7691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95398-9320-4F56-B31B-70421BC8D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5" y="454821"/>
            <a:ext cx="6002110" cy="1495425"/>
          </a:xfrm>
        </p:spPr>
        <p:txBody>
          <a:bodyPr>
            <a:normAutofit/>
          </a:bodyPr>
          <a:lstStyle/>
          <a:p>
            <a:pPr algn="ctr"/>
            <a:r>
              <a:rPr lang="en-A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Ideological vandalism in Australia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6057-AE5E-46D8-97F0-EB21237F9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30" y="2329201"/>
            <a:ext cx="6002110" cy="3729034"/>
          </a:xfrm>
        </p:spPr>
        <p:txBody>
          <a:bodyPr>
            <a:normAutofit/>
          </a:bodyPr>
          <a:lstStyle/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#BLM influential in local politics &gt; 2017</a:t>
            </a:r>
          </a:p>
          <a:p>
            <a:r>
              <a:rPr lang="en-A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Statue vandalism in 2020</a:t>
            </a:r>
          </a:p>
          <a:p>
            <a:r>
              <a:rPr lang="en-A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Earlier “</a:t>
            </a:r>
            <a:r>
              <a:rPr lang="en-A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A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hange the Date” statue activism </a:t>
            </a:r>
          </a:p>
          <a:p>
            <a:r>
              <a:rPr lang="en-A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Anti-colonial/anti-racist protest action involving statues since at least 1990s, including public trial of John Batman</a:t>
            </a:r>
          </a:p>
          <a:p>
            <a:endParaRPr lang="en-AU" sz="2000" dirty="0"/>
          </a:p>
        </p:txBody>
      </p:sp>
      <p:pic>
        <p:nvPicPr>
          <p:cNvPr id="5" name="Picture 4" descr="A statue of 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48B0414C-FA7D-4E6E-8913-6BB866886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5"/>
          <a:stretch/>
        </p:blipFill>
        <p:spPr>
          <a:xfrm>
            <a:off x="6348048" y="10"/>
            <a:ext cx="4992560" cy="685799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FA6C6-D2FB-4931-8D7D-1F3820108BC9}"/>
              </a:ext>
            </a:extLst>
          </p:cNvPr>
          <p:cNvSpPr txBox="1"/>
          <p:nvPr/>
        </p:nvSpPr>
        <p:spPr>
          <a:xfrm>
            <a:off x="955215" y="6225417"/>
            <a:ext cx="4888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Statue of John Batman on former National Mutual Plaza Collins Street 2006 </a:t>
            </a:r>
            <a:r>
              <a:rPr lang="en-AU" sz="14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</a:t>
            </a:r>
            <a:r>
              <a:rPr lang="en-AU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Biatch</a:t>
            </a:r>
            <a:r>
              <a:rPr lang="en-AU" sz="1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via Wikimedia </a:t>
            </a:r>
            <a:endParaRPr lang="en-A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61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95398-9320-4F56-B31B-70421BC8D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132" y="-9336"/>
            <a:ext cx="7534656" cy="1783080"/>
          </a:xfrm>
        </p:spPr>
        <p:txBody>
          <a:bodyPr anchor="b">
            <a:normAutofit/>
          </a:bodyPr>
          <a:lstStyle/>
          <a:p>
            <a:r>
              <a:rPr lang="en-A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problem with </a:t>
            </a:r>
            <a:br>
              <a:rPr lang="en-A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statues</a:t>
            </a:r>
          </a:p>
        </p:txBody>
      </p:sp>
      <p:pic>
        <p:nvPicPr>
          <p:cNvPr id="5" name="Picture 4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CBEDC1D5-DBC1-4385-B840-60EFDF13A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r="5160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6057-AE5E-46D8-97F0-EB21237F9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132" y="2702053"/>
            <a:ext cx="6894576" cy="3483864"/>
          </a:xfrm>
        </p:spPr>
        <p:txBody>
          <a:bodyPr>
            <a:normAutofit/>
          </a:bodyPr>
          <a:lstStyle/>
          <a:p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Commemoration and community values</a:t>
            </a:r>
          </a:p>
          <a:p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commons: but who is the “public”?</a:t>
            </a:r>
          </a:p>
          <a:p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Statues as a focal point for disidentification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50FA2-091F-465D-AE5A-926DB7B12662}"/>
              </a:ext>
            </a:extLst>
          </p:cNvPr>
          <p:cNvSpPr txBox="1"/>
          <p:nvPr/>
        </p:nvSpPr>
        <p:spPr>
          <a:xfrm>
            <a:off x="4136887" y="6159930"/>
            <a:ext cx="476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Public art – James Stirling 2011 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Moondyne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CC-BY-SA 3.0 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License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157672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8D0F2F4-8A2B-4413-ACE8-07E6AAAEB9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r="1" b="1"/>
          <a:stretch/>
        </p:blipFill>
        <p:spPr>
          <a:xfrm>
            <a:off x="2" y="10"/>
            <a:ext cx="6799948" cy="58769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95398-9320-4F56-B31B-70421BC8D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940" y="462213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A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intervened sculpture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6057-AE5E-46D8-97F0-EB21237F9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1293" y="2551894"/>
            <a:ext cx="3433482" cy="2788020"/>
          </a:xfrm>
        </p:spPr>
        <p:txBody>
          <a:bodyPr>
            <a:normAutofit/>
          </a:bodyPr>
          <a:lstStyle/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physical intervention results in a new work – a counter-monument – that has transformative potential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4A925-5F10-4380-9B00-12350405AA98}"/>
              </a:ext>
            </a:extLst>
          </p:cNvPr>
          <p:cNvSpPr txBox="1"/>
          <p:nvPr/>
        </p:nvSpPr>
        <p:spPr>
          <a:xfrm>
            <a:off x="2421225" y="6218363"/>
            <a:ext cx="524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Albert Pike Memorial Vandalism </a:t>
            </a:r>
            <a:r>
              <a:rPr lang="en-A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en-AU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AgnosticPreachersKid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CC-BY-SA 4.0 License</a:t>
            </a:r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523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affiti, Urban, Tunnel, Vandalism, Paint, Wall, Grunge">
            <a:extLst>
              <a:ext uri="{FF2B5EF4-FFF2-40B4-BE49-F238E27FC236}">
                <a16:creationId xmlns:a16="http://schemas.microsoft.com/office/drawing/2014/main" id="{8568714D-AFCE-5245-808A-A936EDFD8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D7AA2-CA30-47FA-8F9B-DCC628C6D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19" y="108282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A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Legal regulation of vandalism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2839D-27F3-4D14-91D0-C7BFF1276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9" y="2116476"/>
            <a:ext cx="3626778" cy="45822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Criminal Law:</a:t>
            </a:r>
          </a:p>
          <a:p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Encounters often unreported </a:t>
            </a:r>
          </a:p>
          <a:p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Deterrence unlikely to work </a:t>
            </a:r>
          </a:p>
          <a:p>
            <a:endParaRPr lang="en-A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Copyright</a:t>
            </a:r>
          </a:p>
          <a:p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Artistic work protected by Copyright </a:t>
            </a:r>
          </a:p>
          <a:p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infringement of right to copy, reproduce, or communicate </a:t>
            </a:r>
          </a:p>
          <a:p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right to adaptation as compared with US derivative right</a:t>
            </a:r>
          </a:p>
          <a:p>
            <a:pPr marL="0" indent="0">
              <a:buNone/>
            </a:pPr>
            <a:endParaRPr lang="en-A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A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Politically neutral????</a:t>
            </a:r>
          </a:p>
          <a:p>
            <a:endParaRPr lang="en-AU" sz="1400" dirty="0"/>
          </a:p>
          <a:p>
            <a:pPr marL="0" indent="0">
              <a:buNone/>
            </a:pPr>
            <a:endParaRPr lang="en-AU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8F5EB-CA4B-6743-9191-3785770DC25B}"/>
              </a:ext>
            </a:extLst>
          </p:cNvPr>
          <p:cNvSpPr txBox="1"/>
          <p:nvPr/>
        </p:nvSpPr>
        <p:spPr>
          <a:xfrm>
            <a:off x="752890" y="6514085"/>
            <a:ext cx="414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hlinkClick r:id="rId3"/>
              </a:rPr>
              <a:t>Image by </a:t>
            </a:r>
            <a:r>
              <a:rPr lang="en-US" dirty="0" err="1">
                <a:solidFill>
                  <a:schemeClr val="bg1"/>
                </a:solidFill>
                <a:hlinkClick r:id="rId3"/>
              </a:rPr>
              <a:t>TheOtherKev</a:t>
            </a:r>
            <a:r>
              <a:rPr lang="en-US" dirty="0">
                <a:solidFill>
                  <a:schemeClr val="bg1"/>
                </a:solidFill>
                <a:hlinkClick r:id="rId3"/>
              </a:rPr>
              <a:t> on </a:t>
            </a:r>
            <a:r>
              <a:rPr lang="en-US" dirty="0" err="1">
                <a:solidFill>
                  <a:schemeClr val="bg1"/>
                </a:solidFill>
                <a:hlinkClick r:id="rId3"/>
              </a:rPr>
              <a:t>Pixabay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97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431BB-413E-4330-B698-2230EC13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497" y="415115"/>
            <a:ext cx="5514192" cy="1329104"/>
          </a:xfrm>
        </p:spPr>
        <p:txBody>
          <a:bodyPr anchor="b">
            <a:normAutofit/>
          </a:bodyPr>
          <a:lstStyle/>
          <a:p>
            <a:pPr algn="ctr"/>
            <a:r>
              <a:rPr lang="en-A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Moral Rights vs </a:t>
            </a:r>
            <a:br>
              <a:rPr lang="en-A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Political Speech</a:t>
            </a:r>
          </a:p>
        </p:txBody>
      </p:sp>
      <p:pic>
        <p:nvPicPr>
          <p:cNvPr id="5" name="Picture 4" descr="A picture containing tree, outdoor, person, people&#10;&#10;Description automatically generated">
            <a:extLst>
              <a:ext uri="{FF2B5EF4-FFF2-40B4-BE49-F238E27FC236}">
                <a16:creationId xmlns:a16="http://schemas.microsoft.com/office/drawing/2014/main" id="{8C58E334-17C3-46B1-B35D-9579B20CE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r="5419"/>
          <a:stretch/>
        </p:blipFill>
        <p:spPr>
          <a:xfrm>
            <a:off x="1" y="10"/>
            <a:ext cx="3886199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C8007-CF2E-46EF-AAE8-F789B2C10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6497" y="2333631"/>
            <a:ext cx="5809466" cy="3609970"/>
          </a:xfrm>
        </p:spPr>
        <p:txBody>
          <a:bodyPr>
            <a:normAutofit lnSpcReduction="10000"/>
          </a:bodyPr>
          <a:lstStyle/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Australia- no Constitutional free speech only a weak implied. Freedom of political communication which can be burdened if appropriate </a:t>
            </a:r>
          </a:p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Moral right of integrity: works as embodiments of an artist’s personality </a:t>
            </a:r>
          </a:p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 perception in a work = damages for ‘injured feelings’</a:t>
            </a:r>
          </a:p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not allow balance between public and private interests</a:t>
            </a:r>
          </a:p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destruction = political speech should not be foreclosed by over-regulation based on an artist’s feelings </a:t>
            </a:r>
          </a:p>
          <a:p>
            <a:endParaRPr lang="en-A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B85FBF-499D-40AC-B706-A94AC15EB2EE}"/>
              </a:ext>
            </a:extLst>
          </p:cNvPr>
          <p:cNvSpPr txBox="1"/>
          <p:nvPr/>
        </p:nvSpPr>
        <p:spPr>
          <a:xfrm>
            <a:off x="4196497" y="6367397"/>
            <a:ext cx="5215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 dirty="0">
                <a:solidFill>
                  <a:srgbClr val="111111"/>
                </a:solidFill>
                <a:effectLst/>
                <a:latin typeface="-apple-system"/>
              </a:rPr>
              <a:t>Photo by </a:t>
            </a:r>
            <a:r>
              <a:rPr lang="en-AU" dirty="0" err="1">
                <a:hlinkClick r:id="rId3"/>
              </a:rPr>
              <a:t>Ehimetalor</a:t>
            </a:r>
            <a:r>
              <a:rPr lang="en-AU" dirty="0">
                <a:hlinkClick r:id="rId3"/>
              </a:rPr>
              <a:t> </a:t>
            </a:r>
            <a:r>
              <a:rPr lang="en-AU" dirty="0" err="1">
                <a:hlinkClick r:id="rId3"/>
              </a:rPr>
              <a:t>Akhere</a:t>
            </a:r>
            <a:r>
              <a:rPr lang="en-AU" dirty="0">
                <a:hlinkClick r:id="rId3"/>
              </a:rPr>
              <a:t> </a:t>
            </a:r>
            <a:r>
              <a:rPr lang="en-AU" dirty="0" err="1">
                <a:hlinkClick r:id="rId3"/>
              </a:rPr>
              <a:t>Unuabona</a:t>
            </a:r>
            <a:r>
              <a:rPr lang="en-AU" dirty="0"/>
              <a:t> on </a:t>
            </a:r>
            <a:r>
              <a:rPr lang="en-AU" dirty="0" err="1">
                <a:hlinkClick r:id="rId4"/>
              </a:rPr>
              <a:t>Unsplash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652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outdoor, tree, sky, building&#10;&#10;Description automatically generated">
            <a:extLst>
              <a:ext uri="{FF2B5EF4-FFF2-40B4-BE49-F238E27FC236}">
                <a16:creationId xmlns:a16="http://schemas.microsoft.com/office/drawing/2014/main" id="{2CAE2D4D-5B65-4454-AE94-324065F67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6A161-FFF6-48BB-9F42-C6EFDB9C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6" y="34015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9B38E-06AA-4688-BE77-8EB8CB7A9496}"/>
              </a:ext>
            </a:extLst>
          </p:cNvPr>
          <p:cNvSpPr txBox="1"/>
          <p:nvPr/>
        </p:nvSpPr>
        <p:spPr>
          <a:xfrm>
            <a:off x="530087" y="6380036"/>
            <a:ext cx="3822189" cy="617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effectLst/>
              </a:rPr>
              <a:t>Image by </a:t>
            </a:r>
            <a:r>
              <a:rPr lang="en-US" sz="2000" b="0" i="0" u="sng" dirty="0">
                <a:effectLst/>
                <a:hlinkClick r:id="rId4"/>
              </a:rPr>
              <a:t>LS-</a:t>
            </a:r>
            <a:r>
              <a:rPr lang="en-US" sz="2000" b="0" i="0" u="sng" dirty="0" err="1">
                <a:effectLst/>
                <a:hlinkClick r:id="rId4"/>
              </a:rPr>
              <a:t>Foto</a:t>
            </a:r>
            <a:r>
              <a:rPr lang="en-US" sz="2000" b="0" i="0" dirty="0">
                <a:effectLst/>
              </a:rPr>
              <a:t> from </a:t>
            </a:r>
            <a:r>
              <a:rPr lang="en-US" sz="2000" b="0" i="0" u="sng" dirty="0" err="1">
                <a:effectLst/>
                <a:hlinkClick r:id="rId5"/>
              </a:rPr>
              <a:t>Pixabay</a:t>
            </a:r>
            <a:r>
              <a:rPr lang="en-US" sz="2000" b="0" i="0" dirty="0">
                <a:effectLst/>
              </a:rPr>
              <a:t> 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710054-9F5D-4DF5-BDCE-ED276044DD29}"/>
              </a:ext>
            </a:extLst>
          </p:cNvPr>
          <p:cNvSpPr txBox="1"/>
          <p:nvPr/>
        </p:nvSpPr>
        <p:spPr>
          <a:xfrm>
            <a:off x="530087" y="3045125"/>
            <a:ext cx="32979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Marie.Hadley@newcastle.edu.au</a:t>
            </a:r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T: @DrMarie_IP</a:t>
            </a:r>
          </a:p>
          <a:p>
            <a:pPr marL="0" indent="0">
              <a:buNone/>
            </a:pP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S.hook@westernsydney.edu.au</a:t>
            </a:r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T: @DrSarahHook</a:t>
            </a:r>
          </a:p>
          <a:p>
            <a:pPr marL="0" indent="0">
              <a:buNone/>
            </a:pP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nik.orr@newcastle.edu.au</a:t>
            </a:r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T: @nikolas_orr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4157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449</Words>
  <Application>Microsoft Office PowerPoint</Application>
  <PresentationFormat>Widescreen</PresentationFormat>
  <Paragraphs>56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-apple-system</vt:lpstr>
      <vt:lpstr>Arial</vt:lpstr>
      <vt:lpstr>Calibri</vt:lpstr>
      <vt:lpstr>Calibri Light</vt:lpstr>
      <vt:lpstr>Times New Roman</vt:lpstr>
      <vt:lpstr>Office Theme</vt:lpstr>
      <vt:lpstr>What the Vandalism of Public Art Statues in Australia Tells Us About the Racial Investments of Copyright and the Moral Right of Integrity </vt:lpstr>
      <vt:lpstr>Does IP regulation of public spaces, through the rights that attach to public artworks, foreclose public discourse around racial injustice?</vt:lpstr>
      <vt:lpstr>Ideological vandalism in Australia</vt:lpstr>
      <vt:lpstr>The problem with  statues</vt:lpstr>
      <vt:lpstr>The intervened sculpture</vt:lpstr>
      <vt:lpstr>Legal regulation of vandalism</vt:lpstr>
      <vt:lpstr>Moral Rights vs  Free Political Speech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the Vandalism of Public Art Statues in Australia Tells Us About the Racial Investments of Copyright and the Moral Right of Integrity</dc:title>
  <dc:creator>Marie Hadley</dc:creator>
  <cp:lastModifiedBy>Marie Hadley</cp:lastModifiedBy>
  <cp:revision>6</cp:revision>
  <dcterms:created xsi:type="dcterms:W3CDTF">2021-05-27T00:38:31Z</dcterms:created>
  <dcterms:modified xsi:type="dcterms:W3CDTF">2022-08-12T10:56:59Z</dcterms:modified>
</cp:coreProperties>
</file>