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88" r:id="rId1"/>
  </p:sldMasterIdLst>
  <p:sldIdLst>
    <p:sldId id="256" r:id="rId2"/>
    <p:sldId id="257" r:id="rId3"/>
    <p:sldId id="262" r:id="rId4"/>
    <p:sldId id="258" r:id="rId5"/>
    <p:sldId id="259" r:id="rId6"/>
    <p:sldId id="265" r:id="rId7"/>
    <p:sldId id="264" r:id="rId8"/>
    <p:sldId id="261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66CC"/>
    <a:srgbClr val="FFCC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837802-562E-4FAC-BA11-784894CB4E26}" v="44" dt="2022-02-14T07:34:41.9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448056"/>
            <a:ext cx="11292840" cy="3401568"/>
          </a:xfrm>
        </p:spPr>
        <p:txBody>
          <a:bodyPr anchor="b">
            <a:normAutofit/>
          </a:bodyPr>
          <a:lstStyle>
            <a:lvl1pPr algn="l"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6CC717-08C5-4F3E-B8AA-BA93C8755982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February 12,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432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33FC-38A1-463C-BF3D-0D99784E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D076A-A004-4560-A43B-028624E20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8056" y="1956816"/>
            <a:ext cx="11301984" cy="3995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BA60-9309-4F2A-9FA9-305C4AFB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3CF612A-4CB0-4F57-9A87-F049CECB184D}" type="datetime2">
              <a:rPr lang="en-US" smtClean="0"/>
              <a:t>Saturday, February 12,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F451-928F-4E55-8A76-111D0E21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EC161-BA80-4E93-AEB1-B61E38C0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3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44E3E-5EFE-4FCB-86A2-5E20CC652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232136" y="448056"/>
            <a:ext cx="1581912" cy="5504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5005E-2E0C-4200-BF29-1135A35E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8912" y="438912"/>
            <a:ext cx="9436608" cy="5504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BBED-3B21-4271-BC0F-BBA258B5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F397F40-C8F7-4897-A6B8-241042F913A9}" type="datetime2">
              <a:rPr lang="en-US" smtClean="0"/>
              <a:t>Saturday, February 12,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CED5-56F3-4943-8143-918F7A86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87180-7248-4741-8E3B-9AAFB414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3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7685-BDD9-488F-B082-33592E0F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B5FF-7FB5-4B8A-BF1C-48765D40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11293200" cy="3783013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A03860-F8F0-4186-B5D0-72C935B2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B9D802-9E36-42DA-B6CA-6C937CBE8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227B5A7-BF66-4C50-9DAD-A24070310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February 12,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2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2B8D-DB20-44D1-84BC-F7668591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448056"/>
            <a:ext cx="11311128" cy="3401568"/>
          </a:xfrm>
        </p:spPr>
        <p:txBody>
          <a:bodyPr anchor="b">
            <a:norm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4C298-618E-4642-8F2B-8DD253ED5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3ECD5-2EEA-457B-9C93-36F8AF36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10EDCA73-0A86-4195-A787-75037827079D}" type="datetime2">
              <a:rPr lang="en-US" smtClean="0"/>
              <a:t>Saturday, February 12,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15D4-F172-4025-9290-C8F5D419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6CD73-9984-4E1D-BD74-37115C1F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9FAD47-5E44-4EE5-A422-A77593F8F3A3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00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4E41-AB27-418C-AA9E-8F863DDE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E10A-E18D-4122-A71B-0A22F695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056" y="1735200"/>
            <a:ext cx="5431536" cy="4214750"/>
          </a:xfrm>
        </p:spPr>
        <p:txBody>
          <a:bodyPr/>
          <a:lstStyle>
            <a:lvl1pPr marL="450000">
              <a:defRPr/>
            </a:lvl1pPr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25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B980D-2720-431B-88C8-4D837023B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1735200"/>
            <a:ext cx="5431536" cy="4214750"/>
          </a:xfrm>
        </p:spPr>
        <p:txBody>
          <a:bodyPr/>
          <a:lstStyle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43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EB211-F6F7-4C53-B25F-F1EBF7A8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3C75374-B296-498E-A935-80631EA9020D}" type="datetime2">
              <a:rPr lang="en-US" smtClean="0"/>
              <a:t>Saturday, February 12,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A830D-482E-415E-B855-D561B94B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FB2AC-9F49-4D35-8C5E-ECECC6B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1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5D59-DC0A-4295-8714-902B54B9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114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A33E2-E7AE-4E37-9DF1-69697E45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E79D5-E651-4B82-AFAA-DE6E16A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056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91196-F771-42C3-A726-A4ECF561F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360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6BA18-D373-4B5F-B812-5D5E4C237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9360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5D0EB-9F99-4C95-ADA6-AC6B493C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B098B728-214A-4ABC-8432-5B3A5A66A987}" type="datetime2">
              <a:rPr lang="en-US" smtClean="0"/>
              <a:t>Saturday, February 12, 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EB69A9-1E48-4683-8873-D888C39E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E419C-3010-4562-BA4B-ECBC2DB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7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8066-A255-4886-A4B0-2AC829A7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5559552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8D80A-6560-46E3-AF30-9CEC54EA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015F02D0-6806-43AF-9888-2359BF40C204}" type="datetime2">
              <a:rPr lang="en-US" smtClean="0"/>
              <a:t>Saturday, February 12,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673C2-FB1E-46F5-8CFB-93B9DB80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E2120-410F-4382-81AB-37F161F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3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02222-E41B-48E7-BF06-5C5509D6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EE14D2D-B1AF-4197-82D6-FC1F8BD05681}" type="datetime2">
              <a:rPr lang="en-US" smtClean="0"/>
              <a:t>Saturday, February 12,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636E3-B721-46E8-882F-C123530F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1178-3E0E-449A-B799-009C04C0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91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3392-4FF4-4922-A14E-8AA23A9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FB38E-5055-4C9B-9A3B-A7B3A488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832" y="393192"/>
            <a:ext cx="7379208" cy="55595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EC2DB-2ED3-408C-BFF2-F413C9D8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3550"/>
            <a:ext cx="3447288" cy="421919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74FDF-3000-4B2C-AC88-8CE34D6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98771CEB-9838-4245-91B8-EFBAFE2D8B44}" type="datetime2">
              <a:rPr lang="en-US" smtClean="0"/>
              <a:t>Saturday, February 12,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0B7F4-5B8C-49BD-9BDA-FCBD13E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BC00-0803-4A53-8657-91CE0DB8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5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2A98-C272-40D9-B75A-77A3D586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50DAC-9AC3-4A9A-91B7-6C95E4362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0832" y="441324"/>
            <a:ext cx="7373112" cy="5511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B04-C243-49A9-B5D3-48337929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5200"/>
            <a:ext cx="3447288" cy="42147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E949C-DD35-44F6-B45A-35134D7E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1D3F6BF-A585-41F8-88DF-7E5D069F892A}" type="datetime2">
              <a:rPr lang="en-US" smtClean="0"/>
              <a:t>Saturday, February 12,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70102-4B8E-4FEC-9BB7-97FDC1E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693AF-08A9-4388-A9B8-174D539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7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DBCE8-F60C-4E3A-83C0-BDE8DD2D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1141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C57F-72F2-48BC-B1EE-1F2C6155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33550"/>
            <a:ext cx="11293200" cy="3783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BC45-A4BC-4EE5-82B1-8BC791225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1300-1995-409E-B058-59180872B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39030E9-7F3B-403F-96B2-7C2C627C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February 12,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0221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1" r:id="rId6"/>
    <p:sldLayoutId id="2147483777" r:id="rId7"/>
    <p:sldLayoutId id="2147483778" r:id="rId8"/>
    <p:sldLayoutId id="2147483779" r:id="rId9"/>
    <p:sldLayoutId id="2147483780" r:id="rId10"/>
    <p:sldLayoutId id="21474837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0000" indent="-448056" algn="l" defTabSz="914400" rtl="0" eaLnBrk="1" latinLnBrk="0" hangingPunct="1">
        <a:lnSpc>
          <a:spcPct val="120000"/>
        </a:lnSpc>
        <a:spcBef>
          <a:spcPts val="10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1pPr>
      <a:lvl2pPr marL="90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2pPr>
      <a:lvl3pPr marL="135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3pPr>
      <a:lvl4pPr marL="180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4pPr>
      <a:lvl5pPr marL="225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01E164-9137-4A73-AD94-A07928A60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5" y="655199"/>
            <a:ext cx="5432045" cy="3020873"/>
          </a:xfrm>
        </p:spPr>
        <p:txBody>
          <a:bodyPr anchor="b">
            <a:normAutofit/>
          </a:bodyPr>
          <a:lstStyle/>
          <a:p>
            <a:r>
              <a:rPr lang="en-AU" sz="4000" b="1" i="0" dirty="0"/>
              <a:t>Objections to the Public Performance of Musical Works at Political Rallies as an IPR Claim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464F2E-CEDE-46D5-A294-D3090845B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4413" y="4720314"/>
            <a:ext cx="5737487" cy="168768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AU" sz="1800" b="1" dirty="0">
                <a:solidFill>
                  <a:srgbClr val="FFC000"/>
                </a:solidFill>
              </a:rPr>
              <a:t>Marie Hadley</a:t>
            </a:r>
          </a:p>
          <a:p>
            <a:pPr>
              <a:lnSpc>
                <a:spcPct val="110000"/>
              </a:lnSpc>
            </a:pPr>
            <a:r>
              <a:rPr lang="en-AU" sz="1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Newcastle Law School, University of Newcastle </a:t>
            </a:r>
          </a:p>
          <a:p>
            <a:pPr>
              <a:lnSpc>
                <a:spcPct val="110000"/>
              </a:lnSpc>
            </a:pPr>
            <a:r>
              <a:rPr lang="en-AU" sz="1800" b="1" dirty="0">
                <a:solidFill>
                  <a:srgbClr val="FFC000"/>
                </a:solidFill>
              </a:rPr>
              <a:t>Joel Cooper</a:t>
            </a:r>
          </a:p>
          <a:p>
            <a:pPr>
              <a:lnSpc>
                <a:spcPct val="110000"/>
              </a:lnSpc>
            </a:pPr>
            <a:r>
              <a:rPr lang="en-AU" sz="1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Research Intern, Newcastle Law School, University of Newcastle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54324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bstract cubes background">
            <a:extLst>
              <a:ext uri="{FF2B5EF4-FFF2-40B4-BE49-F238E27FC236}">
                <a16:creationId xmlns:a16="http://schemas.microsoft.com/office/drawing/2014/main" id="{E1239F1A-7E32-458F-AD10-A20EEC7DBF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187" r="31012" b="1"/>
          <a:stretch/>
        </p:blipFill>
        <p:spPr>
          <a:xfrm>
            <a:off x="6311900" y="10"/>
            <a:ext cx="58801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727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31425D08-6505-4F53-9B03-D2F289363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57CF70-3205-44E1-9239-E12EF8B78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53" y="374400"/>
            <a:ext cx="5432044" cy="860400"/>
          </a:xfrm>
        </p:spPr>
        <p:txBody>
          <a:bodyPr vert="horz" wrap="square" lIns="0" tIns="0" rIns="0" bIns="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i="0" dirty="0">
                <a:solidFill>
                  <a:srgbClr val="FFC000"/>
                </a:solidFill>
              </a:rPr>
              <a:t>Final Thoughts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1609200"/>
            <a:ext cx="5434694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07D1ED3-18B9-4902-A7D7-8CEF0A673D63}"/>
              </a:ext>
            </a:extLst>
          </p:cNvPr>
          <p:cNvSpPr txBox="1"/>
          <p:nvPr/>
        </p:nvSpPr>
        <p:spPr>
          <a:xfrm>
            <a:off x="6981662" y="5958000"/>
            <a:ext cx="5432044" cy="4006800"/>
          </a:xfrm>
          <a:prstGeom prst="rect">
            <a:avLst/>
          </a:prstGeom>
        </p:spPr>
        <p:txBody>
          <a:bodyPr vert="horz" wrap="square" lIns="0" tIns="0" rIns="91440" bIns="0" rtlCol="0">
            <a:normAutofit/>
          </a:bodyPr>
          <a:lstStyle/>
          <a:p>
            <a:pPr indent="-448056">
              <a:lnSpc>
                <a:spcPct val="140000"/>
              </a:lnSpc>
              <a:spcAft>
                <a:spcPts val="600"/>
              </a:spcAft>
              <a:buFont typeface="Calibri Light" panose="020F0302020204030204" pitchFamily="34" charset="0"/>
              <a:buChar char="→"/>
            </a:pPr>
            <a:r>
              <a:rPr lang="en-US" sz="1600" dirty="0">
                <a:solidFill>
                  <a:srgbClr val="FFFFFF"/>
                </a:solidFill>
              </a:rPr>
              <a:t>Neil Young 2008 Firenze 02 </a:t>
            </a:r>
            <a:r>
              <a:rPr lang="en-US" sz="1600" b="0" i="0" dirty="0">
                <a:solidFill>
                  <a:srgbClr val="FFFFFF"/>
                </a:solidFill>
                <a:effectLst/>
              </a:rPr>
              <a:t>(2008) © Andrea </a:t>
            </a:r>
            <a:r>
              <a:rPr lang="en-US" sz="1600" b="0" i="0" dirty="0" err="1">
                <a:solidFill>
                  <a:srgbClr val="FFFFFF"/>
                </a:solidFill>
                <a:effectLst/>
              </a:rPr>
              <a:t>Barsanti</a:t>
            </a:r>
            <a:r>
              <a:rPr lang="en-US" sz="1600" b="0" i="0" dirty="0">
                <a:solidFill>
                  <a:srgbClr val="FFFFFF"/>
                </a:solidFill>
                <a:effectLst/>
              </a:rPr>
              <a:t> CC BY-2.0 License via Wikimedia Commons</a:t>
            </a:r>
          </a:p>
          <a:p>
            <a:pPr indent="-448056">
              <a:lnSpc>
                <a:spcPct val="140000"/>
              </a:lnSpc>
              <a:spcAft>
                <a:spcPts val="600"/>
              </a:spcAft>
              <a:buFont typeface="Calibri Light" panose="020F0302020204030204" pitchFamily="34" charset="0"/>
              <a:buChar char="→"/>
            </a:pPr>
            <a:endParaRPr lang="en-US" dirty="0">
              <a:solidFill>
                <a:schemeClr val="tx2">
                  <a:alpha val="55000"/>
                </a:schemeClr>
              </a:solidFill>
            </a:endParaRPr>
          </a:p>
        </p:txBody>
      </p:sp>
      <p:pic>
        <p:nvPicPr>
          <p:cNvPr id="9" name="Picture 8" descr="A person playing a guitar&#10;&#10;Description automatically generated with medium confidence">
            <a:extLst>
              <a:ext uri="{FF2B5EF4-FFF2-40B4-BE49-F238E27FC236}">
                <a16:creationId xmlns:a16="http://schemas.microsoft.com/office/drawing/2014/main" id="{52F7D4F0-5FC9-4A34-B5B1-76E5719197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62"/>
          <a:stretch/>
        </p:blipFill>
        <p:spPr>
          <a:xfrm>
            <a:off x="6307308" y="450000"/>
            <a:ext cx="5441280" cy="5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095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1">
            <a:extLst>
              <a:ext uri="{FF2B5EF4-FFF2-40B4-BE49-F238E27FC236}">
                <a16:creationId xmlns:a16="http://schemas.microsoft.com/office/drawing/2014/main" id="{31425D08-6505-4F53-9B03-D2F289363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A117A5-F0FC-49A9-80B2-0E0C9B404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769" y="360450"/>
            <a:ext cx="5786488" cy="860400"/>
          </a:xfrm>
        </p:spPr>
        <p:txBody>
          <a:bodyPr anchor="b">
            <a:noAutofit/>
          </a:bodyPr>
          <a:lstStyle/>
          <a:p>
            <a:r>
              <a:rPr lang="en-AU" sz="4000" dirty="0">
                <a:solidFill>
                  <a:srgbClr val="FFC000"/>
                </a:solidFill>
              </a:rPr>
              <a:t>Music/Law/Politics</a:t>
            </a:r>
          </a:p>
        </p:txBody>
      </p:sp>
      <p:cxnSp>
        <p:nvCxnSpPr>
          <p:cNvPr id="17" name="Straight Connector 13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1609200"/>
            <a:ext cx="5434694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A person playing an instrument&#10;&#10;Description automatically generated with medium confidence">
            <a:extLst>
              <a:ext uri="{FF2B5EF4-FFF2-40B4-BE49-F238E27FC236}">
                <a16:creationId xmlns:a16="http://schemas.microsoft.com/office/drawing/2014/main" id="{3C88C429-E65D-4566-AA6C-2B97FBFCDD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4" r="-1" b="-1"/>
          <a:stretch/>
        </p:blipFill>
        <p:spPr>
          <a:xfrm>
            <a:off x="6160527" y="874472"/>
            <a:ext cx="4328977" cy="438205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9549F62-FFAE-436B-B0BF-D5F28D96EC1B}"/>
              </a:ext>
            </a:extLst>
          </p:cNvPr>
          <p:cNvSpPr txBox="1"/>
          <p:nvPr/>
        </p:nvSpPr>
        <p:spPr>
          <a:xfrm>
            <a:off x="6096001" y="5577004"/>
            <a:ext cx="45915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0" i="0" dirty="0">
                <a:effectLst/>
              </a:rPr>
              <a:t>Neil_Young_2008 (2008) © </a:t>
            </a:r>
            <a:r>
              <a:rPr lang="en-AU" sz="1200" b="0" i="0" dirty="0" err="1">
                <a:effectLst/>
              </a:rPr>
              <a:t>snikwas</a:t>
            </a:r>
            <a:r>
              <a:rPr lang="en-AU" sz="1200" b="0" i="0" dirty="0">
                <a:effectLst/>
              </a:rPr>
              <a:t> CC BY-2.0 License via Wikimedia Commons</a:t>
            </a:r>
          </a:p>
          <a:p>
            <a:endParaRPr lang="en-AU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9E99788-95FE-477C-9366-D76133C27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412" y="1997551"/>
            <a:ext cx="4727951" cy="3783013"/>
          </a:xfrm>
        </p:spPr>
        <p:txBody>
          <a:bodyPr>
            <a:normAutofit fontScale="85000" lnSpcReduction="10000"/>
          </a:bodyPr>
          <a:lstStyle/>
          <a:p>
            <a:r>
              <a:rPr lang="en-AU" dirty="0">
                <a:solidFill>
                  <a:srgbClr val="FFFFFF"/>
                </a:solidFill>
              </a:rPr>
              <a:t>When an artist objects to the unauthorised use of one of their songs by a politician or at a political event or rally: </a:t>
            </a:r>
          </a:p>
          <a:p>
            <a:pPr lvl="1"/>
            <a:r>
              <a:rPr lang="en-AU" dirty="0">
                <a:solidFill>
                  <a:srgbClr val="FFFFFF"/>
                </a:solidFill>
              </a:rPr>
              <a:t>What rights do they hold?</a:t>
            </a:r>
          </a:p>
          <a:p>
            <a:pPr lvl="1"/>
            <a:r>
              <a:rPr lang="en-AU" dirty="0">
                <a:solidFill>
                  <a:srgbClr val="FFFFFF"/>
                </a:solidFill>
              </a:rPr>
              <a:t>If rights are held, are they infringed by the public performance? </a:t>
            </a:r>
          </a:p>
          <a:p>
            <a:pPr lvl="1"/>
            <a:r>
              <a:rPr lang="en-AU" dirty="0">
                <a:solidFill>
                  <a:srgbClr val="FFFFFF"/>
                </a:solidFill>
              </a:rPr>
              <a:t>Regardless of the formal legal character or status of claims, what is the </a:t>
            </a:r>
            <a:r>
              <a:rPr lang="en-AU" i="1" dirty="0">
                <a:solidFill>
                  <a:srgbClr val="FFFFFF"/>
                </a:solidFill>
              </a:rPr>
              <a:t>effect </a:t>
            </a:r>
            <a:r>
              <a:rPr lang="en-AU" dirty="0">
                <a:solidFill>
                  <a:srgbClr val="FFFFFF"/>
                </a:solidFill>
              </a:rPr>
              <a:t>of these objection on the use of the work?</a:t>
            </a:r>
          </a:p>
        </p:txBody>
      </p:sp>
    </p:spTree>
    <p:extLst>
      <p:ext uri="{BB962C8B-B14F-4D97-AF65-F5344CB8AC3E}">
        <p14:creationId xmlns:p14="http://schemas.microsoft.com/office/powerpoint/2010/main" val="403673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744E8-5A36-4B9A-9B12-19F569154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293200" cy="1141200"/>
          </a:xfrm>
        </p:spPr>
        <p:txBody>
          <a:bodyPr>
            <a:normAutofit/>
          </a:bodyPr>
          <a:lstStyle/>
          <a:p>
            <a:r>
              <a:rPr lang="en-AU" sz="4000" b="1" i="0" dirty="0">
                <a:solidFill>
                  <a:srgbClr val="FFC000"/>
                </a:solidFill>
              </a:rPr>
              <a:t>Copyright in songs: 17  USC</a:t>
            </a:r>
            <a:endParaRPr lang="en-AU" sz="4000" b="1" i="0" dirty="0">
              <a:solidFill>
                <a:srgbClr val="FFC000"/>
              </a:solidFill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5AD88-2F91-4855-B08A-16241DBBF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990" y="1530000"/>
            <a:ext cx="11293200" cy="5188852"/>
          </a:xfrm>
        </p:spPr>
        <p:txBody>
          <a:bodyPr>
            <a:normAutofit/>
          </a:bodyPr>
          <a:lstStyle/>
          <a:p>
            <a:pPr marL="1944" indent="0">
              <a:buNone/>
            </a:pPr>
            <a:r>
              <a:rPr lang="en-AU" b="1" dirty="0">
                <a:solidFill>
                  <a:srgbClr val="FFFFFF"/>
                </a:solidFill>
              </a:rPr>
              <a:t>Sound recording (fixed performance of the song)</a:t>
            </a:r>
          </a:p>
          <a:p>
            <a:r>
              <a:rPr lang="en-AU" sz="1600" dirty="0">
                <a:solidFill>
                  <a:srgbClr val="FFFFFF"/>
                </a:solidFill>
              </a:rPr>
              <a:t>Qualified and limited public performance right</a:t>
            </a:r>
          </a:p>
          <a:p>
            <a:r>
              <a:rPr lang="en-AU" sz="1600" dirty="0">
                <a:solidFill>
                  <a:srgbClr val="FFFFFF"/>
                </a:solidFill>
              </a:rPr>
              <a:t>A live performance of a recording will </a:t>
            </a:r>
            <a:r>
              <a:rPr lang="en-AU" sz="1600" u="sng" dirty="0">
                <a:solidFill>
                  <a:srgbClr val="FFFFFF"/>
                </a:solidFill>
              </a:rPr>
              <a:t>not </a:t>
            </a:r>
            <a:r>
              <a:rPr lang="en-AU" sz="1600" dirty="0">
                <a:solidFill>
                  <a:srgbClr val="FFFFFF"/>
                </a:solidFill>
              </a:rPr>
              <a:t>infringe the public performance right associated with sound recordings</a:t>
            </a:r>
          </a:p>
          <a:p>
            <a:pPr marL="1944" indent="0">
              <a:buNone/>
            </a:pPr>
            <a:endParaRPr lang="en-AU" b="1" dirty="0">
              <a:solidFill>
                <a:srgbClr val="FFFFFF"/>
              </a:solidFill>
            </a:endParaRPr>
          </a:p>
          <a:p>
            <a:pPr marL="1944" indent="0">
              <a:buNone/>
            </a:pPr>
            <a:r>
              <a:rPr lang="en-AU" b="1" dirty="0">
                <a:solidFill>
                  <a:srgbClr val="FFFFFF"/>
                </a:solidFill>
              </a:rPr>
              <a:t>Musical work (song’s compositional elements)</a:t>
            </a:r>
          </a:p>
          <a:p>
            <a:r>
              <a:rPr lang="en-AU" sz="1600" dirty="0">
                <a:solidFill>
                  <a:srgbClr val="FFFFFF"/>
                </a:solidFill>
              </a:rPr>
              <a:t>Public performance right</a:t>
            </a:r>
          </a:p>
          <a:p>
            <a:r>
              <a:rPr lang="en-AU" sz="1600" dirty="0">
                <a:solidFill>
                  <a:srgbClr val="FFFFFF"/>
                </a:solidFill>
              </a:rPr>
              <a:t>Use of music on loudspeakers at a rally will satisfy the test for infringement, where consent  is absent (</a:t>
            </a:r>
            <a:r>
              <a:rPr lang="en-AU" sz="1600" dirty="0" err="1">
                <a:solidFill>
                  <a:srgbClr val="FFFFFF"/>
                </a:solidFill>
              </a:rPr>
              <a:t>ie</a:t>
            </a:r>
            <a:r>
              <a:rPr lang="en-AU" sz="1600" dirty="0">
                <a:solidFill>
                  <a:srgbClr val="FFFFFF"/>
                </a:solidFill>
              </a:rPr>
              <a:t> no licence) </a:t>
            </a:r>
          </a:p>
          <a:p>
            <a:pPr marL="1944" indent="0">
              <a:buNone/>
            </a:pPr>
            <a:endParaRPr lang="en-AU" dirty="0">
              <a:solidFill>
                <a:srgbClr val="FFFFFF"/>
              </a:solidFill>
            </a:endParaRPr>
          </a:p>
          <a:p>
            <a:pPr marL="1944" indent="0">
              <a:buNone/>
            </a:pPr>
            <a:r>
              <a:rPr lang="en-AU" b="1" dirty="0">
                <a:solidFill>
                  <a:srgbClr val="FFFFFF"/>
                </a:solidFill>
              </a:rPr>
              <a:t>No moral rights for creators of musical works in the US</a:t>
            </a:r>
          </a:p>
          <a:p>
            <a:endParaRPr lang="en-AU" dirty="0">
              <a:solidFill>
                <a:srgbClr val="FFFFFF"/>
              </a:solidFill>
            </a:endParaRPr>
          </a:p>
          <a:p>
            <a:pPr marL="1944" indent="0">
              <a:buNone/>
            </a:pPr>
            <a:endParaRPr lang="en-AU" dirty="0">
              <a:solidFill>
                <a:srgbClr val="FFFFFF"/>
              </a:solidFill>
            </a:endParaRPr>
          </a:p>
          <a:p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69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79EB3-8B3E-4F76-AA9F-A9858BEC7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6896" y="189922"/>
            <a:ext cx="11301984" cy="1141200"/>
          </a:xfrm>
        </p:spPr>
        <p:txBody>
          <a:bodyPr>
            <a:normAutofit/>
          </a:bodyPr>
          <a:lstStyle/>
          <a:p>
            <a:r>
              <a:rPr lang="en-AU" sz="4000" b="1" i="0" dirty="0">
                <a:solidFill>
                  <a:srgbClr val="FFC000"/>
                </a:solidFill>
              </a:rPr>
              <a:t>Researched Objections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50CD71-5522-41B8-9543-A1CC83CC5BE8}"/>
              </a:ext>
            </a:extLst>
          </p:cNvPr>
          <p:cNvSpPr txBox="1"/>
          <p:nvPr/>
        </p:nvSpPr>
        <p:spPr>
          <a:xfrm>
            <a:off x="0" y="742122"/>
            <a:ext cx="11861563" cy="8189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The Village People, ‘YMCA’ (2020-21, Donald Trump)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John </a:t>
            </a:r>
            <a:r>
              <a:rPr lang="en-AU" dirty="0" err="1"/>
              <a:t>Fogerty</a:t>
            </a:r>
            <a:r>
              <a:rPr lang="en-AU" dirty="0"/>
              <a:t>, ‘Fortunate Son’ (2020, Donald Trump)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Neil Young, ‘Devil’s Sidewalk’ (2020, Donald Trump)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Eddy Grant, ‘Electric Avenue’ (2020, Donald Trump)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Leonard Cohen, ‘Hallelujah’ (2020, Donald Trump)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err="1"/>
              <a:t>Linkin</a:t>
            </a:r>
            <a:r>
              <a:rPr lang="en-AU" dirty="0"/>
              <a:t> Park, ‘In the End’ (2020, Donald Trump)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Tom Petty, ‘I Won’t Back Down’ (2020, Donald Trump)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Panic! At the Disco, ‘High Hopes’ (2020, Donald Trump)</a:t>
            </a:r>
          </a:p>
          <a:p>
            <a:pPr marL="287694" indent="-285750">
              <a:buFont typeface="Arial" panose="020B0604020202020204" pitchFamily="34" charset="0"/>
              <a:buChar char="•"/>
            </a:pPr>
            <a:r>
              <a:rPr lang="en-AU" dirty="0"/>
              <a:t>Pharrell Williams, ‘Happy’ (2018, Donald Trump)</a:t>
            </a:r>
          </a:p>
          <a:p>
            <a:pPr marL="287694" indent="-285750">
              <a:buFont typeface="Arial" panose="020B0604020202020204" pitchFamily="34" charset="0"/>
              <a:buChar char="•"/>
            </a:pPr>
            <a:r>
              <a:rPr lang="en-AU" dirty="0"/>
              <a:t>Rihanna ‘Don’t Stop the Music’ (2018, Donald Trump)</a:t>
            </a:r>
          </a:p>
          <a:p>
            <a:pPr marL="287694" indent="-28575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rgbClr val="FFFFFF"/>
                </a:solidFill>
              </a:rPr>
              <a:t>The Rolling Stones, ‘You Can’t Always Get What you Want’ (2016-20, Donald Trump)</a:t>
            </a:r>
          </a:p>
          <a:p>
            <a:pPr marL="287694" indent="-28575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rgbClr val="FFFFFF"/>
                </a:solidFill>
              </a:rPr>
              <a:t>Queen, numerous (2016-2020, Donald Trump)</a:t>
            </a:r>
          </a:p>
          <a:p>
            <a:pPr marL="287694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rgbClr val="FFFFFF"/>
                </a:solidFill>
              </a:rPr>
              <a:t>Elton John, ‘Tiny Dancer’; ‘Rocket Man’ (2016, Donald Trump)</a:t>
            </a:r>
          </a:p>
          <a:p>
            <a:pPr marL="287694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rgbClr val="FFFFFF"/>
                </a:solidFill>
              </a:rPr>
              <a:t>Adele, ‘Rolling in the Deep’ (2016, Donald Trump)</a:t>
            </a:r>
          </a:p>
          <a:p>
            <a:pPr marL="287694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rgbClr val="FFFFFF"/>
                </a:solidFill>
              </a:rPr>
              <a:t>Aerosmith, ‘Dream On’; ‘Living on the Edge’ (2015-18, Donald Trump)</a:t>
            </a:r>
          </a:p>
          <a:p>
            <a:pPr marL="287694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rgbClr val="FFFFFF"/>
                </a:solidFill>
              </a:rPr>
              <a:t>R.E.M, ‘It’s the End of the World as we Know It’ (2015, Donald Trump)</a:t>
            </a:r>
          </a:p>
          <a:p>
            <a:pPr marL="287694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rgbClr val="FFFFFF"/>
                </a:solidFill>
              </a:rPr>
              <a:t>Jackson Browne, ‘Running on Empty’ (2008, John McCain)</a:t>
            </a:r>
          </a:p>
          <a:p>
            <a:pPr marL="287694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rgbClr val="FFFFFF"/>
                </a:solidFill>
              </a:rPr>
              <a:t>Sting, ‘Brand New Day’ (2000, George W Bush)</a:t>
            </a:r>
          </a:p>
          <a:p>
            <a:pPr marL="287694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rgbClr val="FFFFFF"/>
                </a:solidFill>
              </a:rPr>
              <a:t>Bobby McFerrin, ‘Don’t Worry be Happy’ (1988, George HW Bush)</a:t>
            </a:r>
          </a:p>
          <a:p>
            <a:pPr marL="287694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rgbClr val="FFFFFF"/>
                </a:solidFill>
              </a:rPr>
              <a:t>Bruce Springsteen, ‘Born in the USA’ (1984, Ronald Reagan</a:t>
            </a:r>
            <a:r>
              <a:rPr lang="en-AU" sz="1900" dirty="0">
                <a:solidFill>
                  <a:srgbClr val="FFFFFF"/>
                </a:solidFill>
              </a:rPr>
              <a:t>)</a:t>
            </a:r>
          </a:p>
          <a:p>
            <a:pPr marL="287694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900" dirty="0">
                <a:solidFill>
                  <a:srgbClr val="0066CC"/>
                </a:solidFill>
              </a:rPr>
              <a:t>** Eddy Grant and Jackson Browne were ultimately excluded from the sample as the uses didn’t involve live performance at an event. </a:t>
            </a:r>
          </a:p>
          <a:p>
            <a:pPr marL="1944" indent="0">
              <a:spcBef>
                <a:spcPts val="0"/>
              </a:spcBef>
              <a:buNone/>
            </a:pPr>
            <a:endParaRPr lang="en-AU" sz="1800" dirty="0">
              <a:solidFill>
                <a:srgbClr val="FFFFFF"/>
              </a:solidFill>
            </a:endParaRPr>
          </a:p>
          <a:p>
            <a:pPr marL="1944"/>
            <a:endParaRPr lang="en-AU" sz="1800" dirty="0">
              <a:solidFill>
                <a:srgbClr val="FFFFFF"/>
              </a:solidFill>
            </a:endParaRPr>
          </a:p>
          <a:p>
            <a:pPr marL="1944"/>
            <a:endParaRPr lang="en-AU" sz="1800" dirty="0">
              <a:solidFill>
                <a:srgbClr val="FFFFFF"/>
              </a:solidFill>
            </a:endParaRPr>
          </a:p>
          <a:p>
            <a:pPr marL="1944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35252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F88A97D-3166-47AF-92D0-11BFD566188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426" r="1664" b="10703"/>
          <a:stretch/>
        </p:blipFill>
        <p:spPr bwMode="auto">
          <a:xfrm>
            <a:off x="657044" y="0"/>
            <a:ext cx="8821586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85E0FD-5D5C-422C-8979-38F027289741}"/>
              </a:ext>
            </a:extLst>
          </p:cNvPr>
          <p:cNvSpPr txBox="1"/>
          <p:nvPr/>
        </p:nvSpPr>
        <p:spPr>
          <a:xfrm>
            <a:off x="4814768" y="3179428"/>
            <a:ext cx="461907" cy="343947"/>
          </a:xfrm>
          <a:prstGeom prst="rect">
            <a:avLst/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6031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93BBC-99B0-4E69-B4BA-185B3CE5F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411" y="765872"/>
            <a:ext cx="11301984" cy="1141200"/>
          </a:xfrm>
        </p:spPr>
        <p:txBody>
          <a:bodyPr>
            <a:normAutofit/>
          </a:bodyPr>
          <a:lstStyle/>
          <a:p>
            <a:r>
              <a:rPr lang="en-AU" sz="4000" b="1" dirty="0">
                <a:solidFill>
                  <a:srgbClr val="FFC000"/>
                </a:solidFill>
              </a:rPr>
              <a:t>Reputation Claims</a:t>
            </a:r>
          </a:p>
        </p:txBody>
      </p:sp>
      <p:pic>
        <p:nvPicPr>
          <p:cNvPr id="14" name="Picture 13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07429F0D-EA51-49E8-A120-BCC772B0A5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91"/>
          <a:stretch/>
        </p:blipFill>
        <p:spPr>
          <a:xfrm>
            <a:off x="5481781" y="208347"/>
            <a:ext cx="5566659" cy="2602916"/>
          </a:xfrm>
          <a:prstGeom prst="rect">
            <a:avLst/>
          </a:prstGeom>
        </p:spPr>
      </p:pic>
      <p:pic>
        <p:nvPicPr>
          <p:cNvPr id="16" name="Picture 15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369DF5B8-C811-4B0C-B897-1D5D3DEB4F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843" y="3052849"/>
            <a:ext cx="5059597" cy="2777500"/>
          </a:xfrm>
          <a:prstGeom prst="rect">
            <a:avLst/>
          </a:prstGeom>
        </p:spPr>
      </p:pic>
      <p:pic>
        <p:nvPicPr>
          <p:cNvPr id="18" name="Picture 1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48EB8BF-DB95-47FA-8157-E3BD861FAA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8" y="3291787"/>
            <a:ext cx="5721130" cy="308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618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7CC94-5445-4FD1-8F3D-93C9AFAD4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008" y="388800"/>
            <a:ext cx="11301984" cy="1141200"/>
          </a:xfrm>
        </p:spPr>
        <p:txBody>
          <a:bodyPr>
            <a:normAutofit/>
          </a:bodyPr>
          <a:lstStyle/>
          <a:p>
            <a:r>
              <a:rPr lang="en-AU" sz="4000" b="1" dirty="0">
                <a:solidFill>
                  <a:srgbClr val="FFC000"/>
                </a:solidFill>
              </a:rPr>
              <a:t>Copyright Claims</a:t>
            </a:r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4DE9D866-619C-475C-B29D-20DBA670B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75" y="2603795"/>
            <a:ext cx="6590808" cy="204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527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190B7-7949-4081-A6F8-EA95E3F79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>
                <a:solidFill>
                  <a:srgbClr val="FFC000"/>
                </a:solidFill>
              </a:rPr>
              <a:t>Revocation of licence</a:t>
            </a:r>
          </a:p>
        </p:txBody>
      </p:sp>
      <p:pic>
        <p:nvPicPr>
          <p:cNvPr id="7" name="Content Placeholder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5EA5D085-7D60-49DB-9B60-4128108CB1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428" y="1695118"/>
            <a:ext cx="7277773" cy="4586455"/>
          </a:xfrm>
        </p:spPr>
      </p:pic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7E053E4C-3DDE-49AD-8A34-EA4E1CF176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545" y="215549"/>
            <a:ext cx="2384053" cy="2324451"/>
          </a:xfrm>
          <a:custGeom>
            <a:avLst/>
            <a:gdLst/>
            <a:ahLst/>
            <a:cxnLst/>
            <a:rect l="l" t="t" r="r" b="b"/>
            <a:pathLst>
              <a:path w="3448799" h="2664001">
                <a:moveTo>
                  <a:pt x="0" y="0"/>
                </a:moveTo>
                <a:lnTo>
                  <a:pt x="3448799" y="0"/>
                </a:lnTo>
                <a:lnTo>
                  <a:pt x="3448799" y="2664001"/>
                </a:lnTo>
                <a:lnTo>
                  <a:pt x="0" y="266400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19666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159B0-F11E-4D8E-8EB3-82592F7E2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>
                <a:solidFill>
                  <a:srgbClr val="FFC000"/>
                </a:solidFill>
              </a:rPr>
              <a:t>Litigated Claims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61747C9A-0A0E-4D45-8EBB-7928147B7F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02" y="1796931"/>
            <a:ext cx="6990293" cy="417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539442"/>
      </p:ext>
    </p:extLst>
  </p:cSld>
  <p:clrMapOvr>
    <a:masterClrMapping/>
  </p:clrMapOvr>
</p:sld>
</file>

<file path=ppt/theme/theme1.xml><?xml version="1.0" encoding="utf-8"?>
<a:theme xmlns:a="http://schemas.openxmlformats.org/drawingml/2006/main" name="ThinLineVTI">
  <a:themeElements>
    <a:clrScheme name="ThinLines Color Sc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C8"/>
      </a:accent1>
      <a:accent2>
        <a:srgbClr val="794DFF"/>
      </a:accent2>
      <a:accent3>
        <a:srgbClr val="00D17D"/>
      </a:accent3>
      <a:accent4>
        <a:srgbClr val="404040"/>
      </a:accent4>
      <a:accent5>
        <a:srgbClr val="FE5D21"/>
      </a:accent5>
      <a:accent6>
        <a:srgbClr val="B3B3B3"/>
      </a:accent6>
      <a:hlink>
        <a:srgbClr val="3E8FF1"/>
      </a:hlink>
      <a:folHlink>
        <a:srgbClr val="939393"/>
      </a:folHlink>
    </a:clrScheme>
    <a:fontScheme name="Custom 3">
      <a:majorFont>
        <a:latin typeface="Bell MT"/>
        <a:ea typeface=""/>
        <a:cs typeface=""/>
      </a:majorFont>
      <a:minorFont>
        <a:latin typeface="Bell M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inLineVTI" id="{DA2A884B-D36C-4F63-9FE8-3C89F2B99A40}" vid="{62C1F77B-42AE-47B9-869B-5CE48C8ED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4447</TotalTime>
  <Words>555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Bell MT</vt:lpstr>
      <vt:lpstr>Calibri Light</vt:lpstr>
      <vt:lpstr>ThinLineVTI</vt:lpstr>
      <vt:lpstr>Objections to the Public Performance of Musical Works at Political Rallies as an IPR Claim</vt:lpstr>
      <vt:lpstr>Music/Law/Politics</vt:lpstr>
      <vt:lpstr>Copyright in songs: 17  USC</vt:lpstr>
      <vt:lpstr>Researched Objections</vt:lpstr>
      <vt:lpstr>PowerPoint Presentation</vt:lpstr>
      <vt:lpstr>Reputation Claims</vt:lpstr>
      <vt:lpstr>Copyright Claims</vt:lpstr>
      <vt:lpstr>Revocation of licence</vt:lpstr>
      <vt:lpstr>Litigated Claims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Objections to the Public Performance of Musical Works at Political Rallies as an IPR Claim</dc:title>
  <dc:creator>Marie Hadley</dc:creator>
  <cp:lastModifiedBy>Marie Hadley</cp:lastModifiedBy>
  <cp:revision>2</cp:revision>
  <dcterms:created xsi:type="dcterms:W3CDTF">2022-02-12T00:49:00Z</dcterms:created>
  <dcterms:modified xsi:type="dcterms:W3CDTF">2022-02-15T02:56:30Z</dcterms:modified>
</cp:coreProperties>
</file>