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1" r:id="rId5"/>
    <p:sldId id="262" r:id="rId6"/>
    <p:sldId id="259" r:id="rId7"/>
    <p:sldId id="263" r:id="rId8"/>
    <p:sldId id="265" r:id="rId9"/>
    <p:sldId id="260" r:id="rId10"/>
    <p:sldId id="264"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B5D7-988C-40CA-9982-ACAA8880F7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C9AE5FCC-5B5F-4764-9632-B5A4151371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F8CC8026-8E0F-498B-9173-002AAE31AF26}"/>
              </a:ext>
            </a:extLst>
          </p:cNvPr>
          <p:cNvSpPr>
            <a:spLocks noGrp="1"/>
          </p:cNvSpPr>
          <p:nvPr>
            <p:ph type="dt" sz="half" idx="10"/>
          </p:nvPr>
        </p:nvSpPr>
        <p:spPr/>
        <p:txBody>
          <a:bodyPr/>
          <a:lstStyle/>
          <a:p>
            <a:fld id="{0F7EAB66-4BC7-42F9-969E-49A34B56FFFA}" type="datetimeFigureOut">
              <a:rPr lang="en-AU" smtClean="0"/>
              <a:t>12/08/2022</a:t>
            </a:fld>
            <a:endParaRPr lang="en-AU"/>
          </a:p>
        </p:txBody>
      </p:sp>
      <p:sp>
        <p:nvSpPr>
          <p:cNvPr id="5" name="Footer Placeholder 4">
            <a:extLst>
              <a:ext uri="{FF2B5EF4-FFF2-40B4-BE49-F238E27FC236}">
                <a16:creationId xmlns:a16="http://schemas.microsoft.com/office/drawing/2014/main" id="{FD59893C-C3C6-48E8-B887-142BEE22692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04480DA-152B-4FDA-8FED-08A89E65E9CF}"/>
              </a:ext>
            </a:extLst>
          </p:cNvPr>
          <p:cNvSpPr>
            <a:spLocks noGrp="1"/>
          </p:cNvSpPr>
          <p:nvPr>
            <p:ph type="sldNum" sz="quarter" idx="12"/>
          </p:nvPr>
        </p:nvSpPr>
        <p:spPr/>
        <p:txBody>
          <a:bodyPr/>
          <a:lstStyle/>
          <a:p>
            <a:fld id="{D6DFB1FB-229F-488B-A373-FC87B6FACF83}" type="slidenum">
              <a:rPr lang="en-AU" smtClean="0"/>
              <a:t>‹#›</a:t>
            </a:fld>
            <a:endParaRPr lang="en-AU"/>
          </a:p>
        </p:txBody>
      </p:sp>
    </p:spTree>
    <p:extLst>
      <p:ext uri="{BB962C8B-B14F-4D97-AF65-F5344CB8AC3E}">
        <p14:creationId xmlns:p14="http://schemas.microsoft.com/office/powerpoint/2010/main" val="1620771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AA845-8228-441D-A24B-B88A625681C7}"/>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64E03D2-1744-4F3A-8610-D9B874BF8C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BF6F717-A659-4EF1-8622-B8AB6D36BD04}"/>
              </a:ext>
            </a:extLst>
          </p:cNvPr>
          <p:cNvSpPr>
            <a:spLocks noGrp="1"/>
          </p:cNvSpPr>
          <p:nvPr>
            <p:ph type="dt" sz="half" idx="10"/>
          </p:nvPr>
        </p:nvSpPr>
        <p:spPr/>
        <p:txBody>
          <a:bodyPr/>
          <a:lstStyle/>
          <a:p>
            <a:fld id="{0F7EAB66-4BC7-42F9-969E-49A34B56FFFA}" type="datetimeFigureOut">
              <a:rPr lang="en-AU" smtClean="0"/>
              <a:t>12/08/2022</a:t>
            </a:fld>
            <a:endParaRPr lang="en-AU"/>
          </a:p>
        </p:txBody>
      </p:sp>
      <p:sp>
        <p:nvSpPr>
          <p:cNvPr id="5" name="Footer Placeholder 4">
            <a:extLst>
              <a:ext uri="{FF2B5EF4-FFF2-40B4-BE49-F238E27FC236}">
                <a16:creationId xmlns:a16="http://schemas.microsoft.com/office/drawing/2014/main" id="{3F0A6D7A-674B-4671-AD42-14B47184CB9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E1577F3-389C-43F9-8859-74CEE1831DBE}"/>
              </a:ext>
            </a:extLst>
          </p:cNvPr>
          <p:cNvSpPr>
            <a:spLocks noGrp="1"/>
          </p:cNvSpPr>
          <p:nvPr>
            <p:ph type="sldNum" sz="quarter" idx="12"/>
          </p:nvPr>
        </p:nvSpPr>
        <p:spPr/>
        <p:txBody>
          <a:bodyPr/>
          <a:lstStyle/>
          <a:p>
            <a:fld id="{D6DFB1FB-229F-488B-A373-FC87B6FACF83}" type="slidenum">
              <a:rPr lang="en-AU" smtClean="0"/>
              <a:t>‹#›</a:t>
            </a:fld>
            <a:endParaRPr lang="en-AU"/>
          </a:p>
        </p:txBody>
      </p:sp>
    </p:spTree>
    <p:extLst>
      <p:ext uri="{BB962C8B-B14F-4D97-AF65-F5344CB8AC3E}">
        <p14:creationId xmlns:p14="http://schemas.microsoft.com/office/powerpoint/2010/main" val="2443927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E86AB3-14B0-4E7F-BC0E-DB6C6C821AF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B650F12-BFFB-4956-8777-BABF88E543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0C601F4-5F51-4881-AF11-85F4C4A55484}"/>
              </a:ext>
            </a:extLst>
          </p:cNvPr>
          <p:cNvSpPr>
            <a:spLocks noGrp="1"/>
          </p:cNvSpPr>
          <p:nvPr>
            <p:ph type="dt" sz="half" idx="10"/>
          </p:nvPr>
        </p:nvSpPr>
        <p:spPr/>
        <p:txBody>
          <a:bodyPr/>
          <a:lstStyle/>
          <a:p>
            <a:fld id="{0F7EAB66-4BC7-42F9-969E-49A34B56FFFA}" type="datetimeFigureOut">
              <a:rPr lang="en-AU" smtClean="0"/>
              <a:t>12/08/2022</a:t>
            </a:fld>
            <a:endParaRPr lang="en-AU"/>
          </a:p>
        </p:txBody>
      </p:sp>
      <p:sp>
        <p:nvSpPr>
          <p:cNvPr id="5" name="Footer Placeholder 4">
            <a:extLst>
              <a:ext uri="{FF2B5EF4-FFF2-40B4-BE49-F238E27FC236}">
                <a16:creationId xmlns:a16="http://schemas.microsoft.com/office/drawing/2014/main" id="{9A7BF908-4118-4FB0-AE52-29B70443F74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2BE8C68-DFEC-4286-9B6D-F24F5E3FDCDF}"/>
              </a:ext>
            </a:extLst>
          </p:cNvPr>
          <p:cNvSpPr>
            <a:spLocks noGrp="1"/>
          </p:cNvSpPr>
          <p:nvPr>
            <p:ph type="sldNum" sz="quarter" idx="12"/>
          </p:nvPr>
        </p:nvSpPr>
        <p:spPr/>
        <p:txBody>
          <a:bodyPr/>
          <a:lstStyle/>
          <a:p>
            <a:fld id="{D6DFB1FB-229F-488B-A373-FC87B6FACF83}" type="slidenum">
              <a:rPr lang="en-AU" smtClean="0"/>
              <a:t>‹#›</a:t>
            </a:fld>
            <a:endParaRPr lang="en-AU"/>
          </a:p>
        </p:txBody>
      </p:sp>
    </p:spTree>
    <p:extLst>
      <p:ext uri="{BB962C8B-B14F-4D97-AF65-F5344CB8AC3E}">
        <p14:creationId xmlns:p14="http://schemas.microsoft.com/office/powerpoint/2010/main" val="580488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0CA36-9C75-44BC-AB30-A3F5ADC2166E}"/>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166224D-442F-4E3B-9FA2-EBE1A76A1E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4B15F14-B701-4769-A7AD-81D1EAD27FE5}"/>
              </a:ext>
            </a:extLst>
          </p:cNvPr>
          <p:cNvSpPr>
            <a:spLocks noGrp="1"/>
          </p:cNvSpPr>
          <p:nvPr>
            <p:ph type="dt" sz="half" idx="10"/>
          </p:nvPr>
        </p:nvSpPr>
        <p:spPr/>
        <p:txBody>
          <a:bodyPr/>
          <a:lstStyle/>
          <a:p>
            <a:fld id="{0F7EAB66-4BC7-42F9-969E-49A34B56FFFA}" type="datetimeFigureOut">
              <a:rPr lang="en-AU" smtClean="0"/>
              <a:t>12/08/2022</a:t>
            </a:fld>
            <a:endParaRPr lang="en-AU"/>
          </a:p>
        </p:txBody>
      </p:sp>
      <p:sp>
        <p:nvSpPr>
          <p:cNvPr id="5" name="Footer Placeholder 4">
            <a:extLst>
              <a:ext uri="{FF2B5EF4-FFF2-40B4-BE49-F238E27FC236}">
                <a16:creationId xmlns:a16="http://schemas.microsoft.com/office/drawing/2014/main" id="{649B084D-195D-40A8-8D93-5753E6849C7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209E18B-93CB-4844-A34A-450AA55EB6C0}"/>
              </a:ext>
            </a:extLst>
          </p:cNvPr>
          <p:cNvSpPr>
            <a:spLocks noGrp="1"/>
          </p:cNvSpPr>
          <p:nvPr>
            <p:ph type="sldNum" sz="quarter" idx="12"/>
          </p:nvPr>
        </p:nvSpPr>
        <p:spPr/>
        <p:txBody>
          <a:bodyPr/>
          <a:lstStyle/>
          <a:p>
            <a:fld id="{D6DFB1FB-229F-488B-A373-FC87B6FACF83}" type="slidenum">
              <a:rPr lang="en-AU" smtClean="0"/>
              <a:t>‹#›</a:t>
            </a:fld>
            <a:endParaRPr lang="en-AU"/>
          </a:p>
        </p:txBody>
      </p:sp>
    </p:spTree>
    <p:extLst>
      <p:ext uri="{BB962C8B-B14F-4D97-AF65-F5344CB8AC3E}">
        <p14:creationId xmlns:p14="http://schemas.microsoft.com/office/powerpoint/2010/main" val="1037261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81CE3-8451-430E-B595-B3B600C30F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BA339C8C-8EAE-4281-ABB8-B63EC47BFC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BF7C6D-82E6-4892-869B-FF355B64D204}"/>
              </a:ext>
            </a:extLst>
          </p:cNvPr>
          <p:cNvSpPr>
            <a:spLocks noGrp="1"/>
          </p:cNvSpPr>
          <p:nvPr>
            <p:ph type="dt" sz="half" idx="10"/>
          </p:nvPr>
        </p:nvSpPr>
        <p:spPr/>
        <p:txBody>
          <a:bodyPr/>
          <a:lstStyle/>
          <a:p>
            <a:fld id="{0F7EAB66-4BC7-42F9-969E-49A34B56FFFA}" type="datetimeFigureOut">
              <a:rPr lang="en-AU" smtClean="0"/>
              <a:t>12/08/2022</a:t>
            </a:fld>
            <a:endParaRPr lang="en-AU"/>
          </a:p>
        </p:txBody>
      </p:sp>
      <p:sp>
        <p:nvSpPr>
          <p:cNvPr id="5" name="Footer Placeholder 4">
            <a:extLst>
              <a:ext uri="{FF2B5EF4-FFF2-40B4-BE49-F238E27FC236}">
                <a16:creationId xmlns:a16="http://schemas.microsoft.com/office/drawing/2014/main" id="{EEFC9B1B-B19D-4714-878E-9FE5695BA2C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D762B12-165A-4BE5-8E43-ECC32E6A6186}"/>
              </a:ext>
            </a:extLst>
          </p:cNvPr>
          <p:cNvSpPr>
            <a:spLocks noGrp="1"/>
          </p:cNvSpPr>
          <p:nvPr>
            <p:ph type="sldNum" sz="quarter" idx="12"/>
          </p:nvPr>
        </p:nvSpPr>
        <p:spPr/>
        <p:txBody>
          <a:bodyPr/>
          <a:lstStyle/>
          <a:p>
            <a:fld id="{D6DFB1FB-229F-488B-A373-FC87B6FACF83}" type="slidenum">
              <a:rPr lang="en-AU" smtClean="0"/>
              <a:t>‹#›</a:t>
            </a:fld>
            <a:endParaRPr lang="en-AU"/>
          </a:p>
        </p:txBody>
      </p:sp>
    </p:spTree>
    <p:extLst>
      <p:ext uri="{BB962C8B-B14F-4D97-AF65-F5344CB8AC3E}">
        <p14:creationId xmlns:p14="http://schemas.microsoft.com/office/powerpoint/2010/main" val="101292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A19FB-33F8-4A12-A53A-25B79B18D6E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9E3B4CD-4313-484F-A76A-173B82ABAF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A92C7943-BC5C-4947-8E8C-7B4285EE7A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40F0B264-4C9A-4DDF-A338-16A564DB3430}"/>
              </a:ext>
            </a:extLst>
          </p:cNvPr>
          <p:cNvSpPr>
            <a:spLocks noGrp="1"/>
          </p:cNvSpPr>
          <p:nvPr>
            <p:ph type="dt" sz="half" idx="10"/>
          </p:nvPr>
        </p:nvSpPr>
        <p:spPr/>
        <p:txBody>
          <a:bodyPr/>
          <a:lstStyle/>
          <a:p>
            <a:fld id="{0F7EAB66-4BC7-42F9-969E-49A34B56FFFA}" type="datetimeFigureOut">
              <a:rPr lang="en-AU" smtClean="0"/>
              <a:t>12/08/2022</a:t>
            </a:fld>
            <a:endParaRPr lang="en-AU"/>
          </a:p>
        </p:txBody>
      </p:sp>
      <p:sp>
        <p:nvSpPr>
          <p:cNvPr id="6" name="Footer Placeholder 5">
            <a:extLst>
              <a:ext uri="{FF2B5EF4-FFF2-40B4-BE49-F238E27FC236}">
                <a16:creationId xmlns:a16="http://schemas.microsoft.com/office/drawing/2014/main" id="{E89C6AF9-8672-4A65-B2CC-D6A754FC7C2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27390E9-6FC0-4334-B1BD-6B9B67F3DCC2}"/>
              </a:ext>
            </a:extLst>
          </p:cNvPr>
          <p:cNvSpPr>
            <a:spLocks noGrp="1"/>
          </p:cNvSpPr>
          <p:nvPr>
            <p:ph type="sldNum" sz="quarter" idx="12"/>
          </p:nvPr>
        </p:nvSpPr>
        <p:spPr/>
        <p:txBody>
          <a:bodyPr/>
          <a:lstStyle/>
          <a:p>
            <a:fld id="{D6DFB1FB-229F-488B-A373-FC87B6FACF83}" type="slidenum">
              <a:rPr lang="en-AU" smtClean="0"/>
              <a:t>‹#›</a:t>
            </a:fld>
            <a:endParaRPr lang="en-AU"/>
          </a:p>
        </p:txBody>
      </p:sp>
    </p:spTree>
    <p:extLst>
      <p:ext uri="{BB962C8B-B14F-4D97-AF65-F5344CB8AC3E}">
        <p14:creationId xmlns:p14="http://schemas.microsoft.com/office/powerpoint/2010/main" val="879213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AD061-5E03-4F32-8385-42A56A0B8D97}"/>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C9104DC2-4258-4F65-B1F3-FBC9A5EE22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57A06C-E863-4B93-BB75-B70607FE51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0288841F-C9BC-44E3-9C94-DBA0B4A7F3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C9BE16-7E5F-4CF2-85C8-BF1999462E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B780557-0DE5-4D05-9DFC-96C1B96F4BF8}"/>
              </a:ext>
            </a:extLst>
          </p:cNvPr>
          <p:cNvSpPr>
            <a:spLocks noGrp="1"/>
          </p:cNvSpPr>
          <p:nvPr>
            <p:ph type="dt" sz="half" idx="10"/>
          </p:nvPr>
        </p:nvSpPr>
        <p:spPr/>
        <p:txBody>
          <a:bodyPr/>
          <a:lstStyle/>
          <a:p>
            <a:fld id="{0F7EAB66-4BC7-42F9-969E-49A34B56FFFA}" type="datetimeFigureOut">
              <a:rPr lang="en-AU" smtClean="0"/>
              <a:t>12/08/2022</a:t>
            </a:fld>
            <a:endParaRPr lang="en-AU"/>
          </a:p>
        </p:txBody>
      </p:sp>
      <p:sp>
        <p:nvSpPr>
          <p:cNvPr id="8" name="Footer Placeholder 7">
            <a:extLst>
              <a:ext uri="{FF2B5EF4-FFF2-40B4-BE49-F238E27FC236}">
                <a16:creationId xmlns:a16="http://schemas.microsoft.com/office/drawing/2014/main" id="{5A8E5244-B244-47A3-8598-0AF59DA4E7B0}"/>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8FD0D859-D754-4DF3-AF99-281BB164EFE0}"/>
              </a:ext>
            </a:extLst>
          </p:cNvPr>
          <p:cNvSpPr>
            <a:spLocks noGrp="1"/>
          </p:cNvSpPr>
          <p:nvPr>
            <p:ph type="sldNum" sz="quarter" idx="12"/>
          </p:nvPr>
        </p:nvSpPr>
        <p:spPr/>
        <p:txBody>
          <a:bodyPr/>
          <a:lstStyle/>
          <a:p>
            <a:fld id="{D6DFB1FB-229F-488B-A373-FC87B6FACF83}" type="slidenum">
              <a:rPr lang="en-AU" smtClean="0"/>
              <a:t>‹#›</a:t>
            </a:fld>
            <a:endParaRPr lang="en-AU"/>
          </a:p>
        </p:txBody>
      </p:sp>
    </p:spTree>
    <p:extLst>
      <p:ext uri="{BB962C8B-B14F-4D97-AF65-F5344CB8AC3E}">
        <p14:creationId xmlns:p14="http://schemas.microsoft.com/office/powerpoint/2010/main" val="1246299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C9C35-D54E-4A8B-96A0-6401C0280388}"/>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468421E8-25BB-41E3-A4C7-48C3B6D3EBB5}"/>
              </a:ext>
            </a:extLst>
          </p:cNvPr>
          <p:cNvSpPr>
            <a:spLocks noGrp="1"/>
          </p:cNvSpPr>
          <p:nvPr>
            <p:ph type="dt" sz="half" idx="10"/>
          </p:nvPr>
        </p:nvSpPr>
        <p:spPr/>
        <p:txBody>
          <a:bodyPr/>
          <a:lstStyle/>
          <a:p>
            <a:fld id="{0F7EAB66-4BC7-42F9-969E-49A34B56FFFA}" type="datetimeFigureOut">
              <a:rPr lang="en-AU" smtClean="0"/>
              <a:t>12/08/2022</a:t>
            </a:fld>
            <a:endParaRPr lang="en-AU"/>
          </a:p>
        </p:txBody>
      </p:sp>
      <p:sp>
        <p:nvSpPr>
          <p:cNvPr id="4" name="Footer Placeholder 3">
            <a:extLst>
              <a:ext uri="{FF2B5EF4-FFF2-40B4-BE49-F238E27FC236}">
                <a16:creationId xmlns:a16="http://schemas.microsoft.com/office/drawing/2014/main" id="{614E103C-1021-4431-BE44-BEE0ED42B85D}"/>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721CCE7C-8FA6-49CF-85A2-4C104DF0B45F}"/>
              </a:ext>
            </a:extLst>
          </p:cNvPr>
          <p:cNvSpPr>
            <a:spLocks noGrp="1"/>
          </p:cNvSpPr>
          <p:nvPr>
            <p:ph type="sldNum" sz="quarter" idx="12"/>
          </p:nvPr>
        </p:nvSpPr>
        <p:spPr/>
        <p:txBody>
          <a:bodyPr/>
          <a:lstStyle/>
          <a:p>
            <a:fld id="{D6DFB1FB-229F-488B-A373-FC87B6FACF83}" type="slidenum">
              <a:rPr lang="en-AU" smtClean="0"/>
              <a:t>‹#›</a:t>
            </a:fld>
            <a:endParaRPr lang="en-AU"/>
          </a:p>
        </p:txBody>
      </p:sp>
    </p:spTree>
    <p:extLst>
      <p:ext uri="{BB962C8B-B14F-4D97-AF65-F5344CB8AC3E}">
        <p14:creationId xmlns:p14="http://schemas.microsoft.com/office/powerpoint/2010/main" val="1556314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43FBE7-0EA1-4F38-A4BB-279CE818FEF9}"/>
              </a:ext>
            </a:extLst>
          </p:cNvPr>
          <p:cNvSpPr>
            <a:spLocks noGrp="1"/>
          </p:cNvSpPr>
          <p:nvPr>
            <p:ph type="dt" sz="half" idx="10"/>
          </p:nvPr>
        </p:nvSpPr>
        <p:spPr/>
        <p:txBody>
          <a:bodyPr/>
          <a:lstStyle/>
          <a:p>
            <a:fld id="{0F7EAB66-4BC7-42F9-969E-49A34B56FFFA}" type="datetimeFigureOut">
              <a:rPr lang="en-AU" smtClean="0"/>
              <a:t>12/08/2022</a:t>
            </a:fld>
            <a:endParaRPr lang="en-AU"/>
          </a:p>
        </p:txBody>
      </p:sp>
      <p:sp>
        <p:nvSpPr>
          <p:cNvPr id="3" name="Footer Placeholder 2">
            <a:extLst>
              <a:ext uri="{FF2B5EF4-FFF2-40B4-BE49-F238E27FC236}">
                <a16:creationId xmlns:a16="http://schemas.microsoft.com/office/drawing/2014/main" id="{4D5662CF-EA46-4960-AAF4-F8E117FEE988}"/>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080A2E5E-010A-4778-89C1-D59629212BFC}"/>
              </a:ext>
            </a:extLst>
          </p:cNvPr>
          <p:cNvSpPr>
            <a:spLocks noGrp="1"/>
          </p:cNvSpPr>
          <p:nvPr>
            <p:ph type="sldNum" sz="quarter" idx="12"/>
          </p:nvPr>
        </p:nvSpPr>
        <p:spPr/>
        <p:txBody>
          <a:bodyPr/>
          <a:lstStyle/>
          <a:p>
            <a:fld id="{D6DFB1FB-229F-488B-A373-FC87B6FACF83}" type="slidenum">
              <a:rPr lang="en-AU" smtClean="0"/>
              <a:t>‹#›</a:t>
            </a:fld>
            <a:endParaRPr lang="en-AU"/>
          </a:p>
        </p:txBody>
      </p:sp>
    </p:spTree>
    <p:extLst>
      <p:ext uri="{BB962C8B-B14F-4D97-AF65-F5344CB8AC3E}">
        <p14:creationId xmlns:p14="http://schemas.microsoft.com/office/powerpoint/2010/main" val="254622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C07CC-F2A3-4584-94FD-1AFB173ADC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79CB6AF3-F343-4FB5-A24C-FC6E82B48B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D3532642-3DE0-4AA2-8677-A4D5D233CC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0585D7-F175-4830-8ED9-42380DC27482}"/>
              </a:ext>
            </a:extLst>
          </p:cNvPr>
          <p:cNvSpPr>
            <a:spLocks noGrp="1"/>
          </p:cNvSpPr>
          <p:nvPr>
            <p:ph type="dt" sz="half" idx="10"/>
          </p:nvPr>
        </p:nvSpPr>
        <p:spPr/>
        <p:txBody>
          <a:bodyPr/>
          <a:lstStyle/>
          <a:p>
            <a:fld id="{0F7EAB66-4BC7-42F9-969E-49A34B56FFFA}" type="datetimeFigureOut">
              <a:rPr lang="en-AU" smtClean="0"/>
              <a:t>12/08/2022</a:t>
            </a:fld>
            <a:endParaRPr lang="en-AU"/>
          </a:p>
        </p:txBody>
      </p:sp>
      <p:sp>
        <p:nvSpPr>
          <p:cNvPr id="6" name="Footer Placeholder 5">
            <a:extLst>
              <a:ext uri="{FF2B5EF4-FFF2-40B4-BE49-F238E27FC236}">
                <a16:creationId xmlns:a16="http://schemas.microsoft.com/office/drawing/2014/main" id="{B21BE3D3-65C6-4E52-A986-B9CFDF7D542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96235F9-1B5E-4AA9-994F-171D924EADA0}"/>
              </a:ext>
            </a:extLst>
          </p:cNvPr>
          <p:cNvSpPr>
            <a:spLocks noGrp="1"/>
          </p:cNvSpPr>
          <p:nvPr>
            <p:ph type="sldNum" sz="quarter" idx="12"/>
          </p:nvPr>
        </p:nvSpPr>
        <p:spPr/>
        <p:txBody>
          <a:bodyPr/>
          <a:lstStyle/>
          <a:p>
            <a:fld id="{D6DFB1FB-229F-488B-A373-FC87B6FACF83}" type="slidenum">
              <a:rPr lang="en-AU" smtClean="0"/>
              <a:t>‹#›</a:t>
            </a:fld>
            <a:endParaRPr lang="en-AU"/>
          </a:p>
        </p:txBody>
      </p:sp>
    </p:spTree>
    <p:extLst>
      <p:ext uri="{BB962C8B-B14F-4D97-AF65-F5344CB8AC3E}">
        <p14:creationId xmlns:p14="http://schemas.microsoft.com/office/powerpoint/2010/main" val="926760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387E6-07ED-45C4-9D92-0EF3A37367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10B947F9-B89D-4496-A1F0-9CD2363C9F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16BF6DDC-E0AE-4F61-9686-9DE03D47DD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26DD49-40E6-43EA-9641-FF87877978BC}"/>
              </a:ext>
            </a:extLst>
          </p:cNvPr>
          <p:cNvSpPr>
            <a:spLocks noGrp="1"/>
          </p:cNvSpPr>
          <p:nvPr>
            <p:ph type="dt" sz="half" idx="10"/>
          </p:nvPr>
        </p:nvSpPr>
        <p:spPr/>
        <p:txBody>
          <a:bodyPr/>
          <a:lstStyle/>
          <a:p>
            <a:fld id="{0F7EAB66-4BC7-42F9-969E-49A34B56FFFA}" type="datetimeFigureOut">
              <a:rPr lang="en-AU" smtClean="0"/>
              <a:t>12/08/2022</a:t>
            </a:fld>
            <a:endParaRPr lang="en-AU"/>
          </a:p>
        </p:txBody>
      </p:sp>
      <p:sp>
        <p:nvSpPr>
          <p:cNvPr id="6" name="Footer Placeholder 5">
            <a:extLst>
              <a:ext uri="{FF2B5EF4-FFF2-40B4-BE49-F238E27FC236}">
                <a16:creationId xmlns:a16="http://schemas.microsoft.com/office/drawing/2014/main" id="{66E0F00B-CC4E-43F4-BB16-B3286CDBCF5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F8320D7-0470-454C-8BB8-EAC23759F743}"/>
              </a:ext>
            </a:extLst>
          </p:cNvPr>
          <p:cNvSpPr>
            <a:spLocks noGrp="1"/>
          </p:cNvSpPr>
          <p:nvPr>
            <p:ph type="sldNum" sz="quarter" idx="12"/>
          </p:nvPr>
        </p:nvSpPr>
        <p:spPr/>
        <p:txBody>
          <a:bodyPr/>
          <a:lstStyle/>
          <a:p>
            <a:fld id="{D6DFB1FB-229F-488B-A373-FC87B6FACF83}" type="slidenum">
              <a:rPr lang="en-AU" smtClean="0"/>
              <a:t>‹#›</a:t>
            </a:fld>
            <a:endParaRPr lang="en-AU"/>
          </a:p>
        </p:txBody>
      </p:sp>
    </p:spTree>
    <p:extLst>
      <p:ext uri="{BB962C8B-B14F-4D97-AF65-F5344CB8AC3E}">
        <p14:creationId xmlns:p14="http://schemas.microsoft.com/office/powerpoint/2010/main" val="1480953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EC210E-9873-4EBE-85CD-6EF05758A1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F3B3745-F0C2-45DD-B3E1-DDB5E3D9CB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40DBFE0-A580-45EF-8D6B-DB95C11728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7EAB66-4BC7-42F9-969E-49A34B56FFFA}" type="datetimeFigureOut">
              <a:rPr lang="en-AU" smtClean="0"/>
              <a:t>12/08/2022</a:t>
            </a:fld>
            <a:endParaRPr lang="en-AU"/>
          </a:p>
        </p:txBody>
      </p:sp>
      <p:sp>
        <p:nvSpPr>
          <p:cNvPr id="5" name="Footer Placeholder 4">
            <a:extLst>
              <a:ext uri="{FF2B5EF4-FFF2-40B4-BE49-F238E27FC236}">
                <a16:creationId xmlns:a16="http://schemas.microsoft.com/office/drawing/2014/main" id="{276E891E-50B5-4B6E-8C8A-6CA180D7E5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BA434D02-4116-488B-92CF-434D903B85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DFB1FB-229F-488B-A373-FC87B6FACF83}" type="slidenum">
              <a:rPr lang="en-AU" smtClean="0"/>
              <a:t>‹#›</a:t>
            </a:fld>
            <a:endParaRPr lang="en-AU"/>
          </a:p>
        </p:txBody>
      </p:sp>
    </p:spTree>
    <p:extLst>
      <p:ext uri="{BB962C8B-B14F-4D97-AF65-F5344CB8AC3E}">
        <p14:creationId xmlns:p14="http://schemas.microsoft.com/office/powerpoint/2010/main" val="37031807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hild standing on a beach&#10;&#10;Description automatically generated with low confidence">
            <a:extLst>
              <a:ext uri="{FF2B5EF4-FFF2-40B4-BE49-F238E27FC236}">
                <a16:creationId xmlns:a16="http://schemas.microsoft.com/office/drawing/2014/main" id="{5C1D18F3-0B4A-41E0-A036-6412C5B85733}"/>
              </a:ext>
            </a:extLst>
          </p:cNvPr>
          <p:cNvPicPr>
            <a:picLocks noChangeAspect="1"/>
          </p:cNvPicPr>
          <p:nvPr/>
        </p:nvPicPr>
        <p:blipFill rotWithShape="1">
          <a:blip r:embed="rId2">
            <a:extLst>
              <a:ext uri="{28A0092B-C50C-407E-A947-70E740481C1C}">
                <a14:useLocalDpi xmlns:a14="http://schemas.microsoft.com/office/drawing/2010/main" val="0"/>
              </a:ext>
            </a:extLst>
          </a:blip>
          <a:srcRect t="25000"/>
          <a:stretch/>
        </p:blipFill>
        <p:spPr>
          <a:xfrm>
            <a:off x="-3047"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EED088-8951-431D-9DB7-9980EBEF1BE7}"/>
              </a:ext>
            </a:extLst>
          </p:cNvPr>
          <p:cNvSpPr>
            <a:spLocks noGrp="1"/>
          </p:cNvSpPr>
          <p:nvPr>
            <p:ph type="ctrTitle"/>
          </p:nvPr>
        </p:nvSpPr>
        <p:spPr>
          <a:xfrm>
            <a:off x="712967" y="108727"/>
            <a:ext cx="10058400" cy="2442589"/>
          </a:xfrm>
          <a:effectLst>
            <a:outerShdw blurRad="50800" dist="38100" dir="2700000" algn="tl" rotWithShape="0">
              <a:prstClr val="black">
                <a:alpha val="40000"/>
              </a:prstClr>
            </a:outerShdw>
          </a:effectLst>
        </p:spPr>
        <p:txBody>
          <a:bodyPr>
            <a:normAutofit fontScale="90000"/>
          </a:bodyPr>
          <a:lstStyle/>
          <a:p>
            <a:r>
              <a:rPr lang="en-US" sz="48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Connecting through Creativity in the Pandemic Virtual Classroom: A Flat Stanley Project for Law Students </a:t>
            </a:r>
            <a:br>
              <a:rPr lang="en-AU" sz="4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br>
            <a:endParaRPr lang="en-AU" sz="4800" dirty="0">
              <a:solidFill>
                <a:srgbClr val="FFFFFF"/>
              </a:solidFill>
            </a:endParaRPr>
          </a:p>
        </p:txBody>
      </p:sp>
      <p:sp>
        <p:nvSpPr>
          <p:cNvPr id="3" name="Subtitle 2">
            <a:extLst>
              <a:ext uri="{FF2B5EF4-FFF2-40B4-BE49-F238E27FC236}">
                <a16:creationId xmlns:a16="http://schemas.microsoft.com/office/drawing/2014/main" id="{B6C94A2F-0F7B-439C-A344-8D4B40E551A3}"/>
              </a:ext>
            </a:extLst>
          </p:cNvPr>
          <p:cNvSpPr>
            <a:spLocks noGrp="1"/>
          </p:cNvSpPr>
          <p:nvPr>
            <p:ph type="subTitle" idx="1"/>
          </p:nvPr>
        </p:nvSpPr>
        <p:spPr>
          <a:xfrm>
            <a:off x="3020883" y="5466566"/>
            <a:ext cx="8949823" cy="1282707"/>
          </a:xfrm>
          <a:effectLst>
            <a:outerShdw blurRad="50800" dist="38100" dir="2700000" algn="tl" rotWithShape="0">
              <a:prstClr val="black">
                <a:alpha val="40000"/>
              </a:prstClr>
            </a:outerShdw>
          </a:effectLst>
        </p:spPr>
        <p:txBody>
          <a:bodyPr>
            <a:normAutofit/>
          </a:bodyPr>
          <a:lstStyle/>
          <a:p>
            <a:pPr algn="r"/>
            <a:r>
              <a:rPr lang="en-AU" dirty="0">
                <a:solidFill>
                  <a:srgbClr val="FFFFFF"/>
                </a:solidFill>
              </a:rPr>
              <a:t>Dr Donna McNamara and Dr Marie Hadley</a:t>
            </a:r>
          </a:p>
          <a:p>
            <a:pPr algn="r"/>
            <a:r>
              <a:rPr lang="en-AU" sz="1800" dirty="0">
                <a:solidFill>
                  <a:srgbClr val="FFFFFF"/>
                </a:solidFill>
              </a:rPr>
              <a:t>Newcastle Law School, University of Newcastle, Australia</a:t>
            </a:r>
          </a:p>
        </p:txBody>
      </p:sp>
    </p:spTree>
    <p:extLst>
      <p:ext uri="{BB962C8B-B14F-4D97-AF65-F5344CB8AC3E}">
        <p14:creationId xmlns:p14="http://schemas.microsoft.com/office/powerpoint/2010/main" val="20575980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sky, outdoor, water, nature&#10;&#10;Description automatically generated">
            <a:extLst>
              <a:ext uri="{FF2B5EF4-FFF2-40B4-BE49-F238E27FC236}">
                <a16:creationId xmlns:a16="http://schemas.microsoft.com/office/drawing/2014/main" id="{052E6822-4D3E-4FEC-BE41-0248E02E659B}"/>
              </a:ext>
            </a:extLst>
          </p:cNvPr>
          <p:cNvPicPr>
            <a:picLocks noChangeAspect="1"/>
          </p:cNvPicPr>
          <p:nvPr/>
        </p:nvPicPr>
        <p:blipFill rotWithShape="1">
          <a:blip r:embed="rId2">
            <a:extLst>
              <a:ext uri="{28A0092B-C50C-407E-A947-70E740481C1C}">
                <a14:useLocalDpi xmlns:a14="http://schemas.microsoft.com/office/drawing/2010/main" val="0"/>
              </a:ext>
            </a:extLst>
          </a:blip>
          <a:srcRect t="25000"/>
          <a:stretch/>
        </p:blipFill>
        <p:spPr>
          <a:xfrm>
            <a:off x="20" y="10"/>
            <a:ext cx="12191980" cy="6857990"/>
          </a:xfrm>
          <a:prstGeom prst="rect">
            <a:avLst/>
          </a:prstGeom>
        </p:spPr>
      </p:pic>
      <p:sp>
        <p:nvSpPr>
          <p:cNvPr id="17"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9" name="Content Placeholder 8">
            <a:extLst>
              <a:ext uri="{FF2B5EF4-FFF2-40B4-BE49-F238E27FC236}">
                <a16:creationId xmlns:a16="http://schemas.microsoft.com/office/drawing/2014/main" id="{A44A4B9C-157A-D713-D5FB-B755B1811159}"/>
              </a:ext>
            </a:extLst>
          </p:cNvPr>
          <p:cNvSpPr>
            <a:spLocks noGrp="1"/>
          </p:cNvSpPr>
          <p:nvPr>
            <p:ph idx="1"/>
          </p:nvPr>
        </p:nvSpPr>
        <p:spPr>
          <a:xfrm>
            <a:off x="7782930" y="5399595"/>
            <a:ext cx="4409070" cy="1394097"/>
          </a:xfrm>
        </p:spPr>
        <p:txBody>
          <a:bodyPr vert="horz" lIns="91440" tIns="45720" rIns="91440" bIns="45720" rtlCol="0">
            <a:normAutofit/>
          </a:bodyPr>
          <a:lstStyle/>
          <a:p>
            <a:pPr marL="0" indent="0" algn="ctr">
              <a:buNone/>
            </a:pPr>
            <a:r>
              <a:rPr lang="en-US" sz="3200" dirty="0"/>
              <a:t>Visual learning activities and/or assessments </a:t>
            </a:r>
          </a:p>
        </p:txBody>
      </p:sp>
      <p:cxnSp>
        <p:nvCxnSpPr>
          <p:cNvPr id="19" name="Straight Connector 18">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32222F3-6E27-4387-9904-AC57B8E6DEBE}"/>
              </a:ext>
            </a:extLst>
          </p:cNvPr>
          <p:cNvSpPr txBox="1"/>
          <p:nvPr/>
        </p:nvSpPr>
        <p:spPr>
          <a:xfrm>
            <a:off x="8117058" y="3097161"/>
            <a:ext cx="3854548" cy="1569660"/>
          </a:xfrm>
          <a:prstGeom prst="rect">
            <a:avLst/>
          </a:prstGeom>
          <a:noFill/>
        </p:spPr>
        <p:txBody>
          <a:bodyPr wrap="square" rtlCol="0">
            <a:spAutoFit/>
          </a:bodyPr>
          <a:lstStyle/>
          <a:p>
            <a:pPr marL="0" indent="0" algn="ctr">
              <a:buNone/>
            </a:pPr>
            <a:r>
              <a:rPr lang="en-US" sz="3200" dirty="0"/>
              <a:t>Distance learning – engagement and connection</a:t>
            </a:r>
          </a:p>
        </p:txBody>
      </p:sp>
    </p:spTree>
    <p:extLst>
      <p:ext uri="{BB962C8B-B14F-4D97-AF65-F5344CB8AC3E}">
        <p14:creationId xmlns:p14="http://schemas.microsoft.com/office/powerpoint/2010/main" val="957340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7493DE9-DB2E-4925-BA9A-FC771522E2DC}"/>
              </a:ext>
            </a:extLst>
          </p:cNvPr>
          <p:cNvSpPr txBox="1"/>
          <p:nvPr/>
        </p:nvSpPr>
        <p:spPr>
          <a:xfrm>
            <a:off x="336384" y="2121763"/>
            <a:ext cx="4334256" cy="3773010"/>
          </a:xfrm>
          <a:prstGeom prst="rect">
            <a:avLst/>
          </a:prstGeom>
        </p:spPr>
        <p:txBody>
          <a:bodyPr vert="horz" lIns="91440" tIns="45720" rIns="91440" bIns="45720" rtlCol="0">
            <a:normAutofit/>
          </a:bodyPr>
          <a:lstStyle/>
          <a:p>
            <a:pPr>
              <a:lnSpc>
                <a:spcPct val="90000"/>
              </a:lnSpc>
              <a:spcAft>
                <a:spcPts val="600"/>
              </a:spcAft>
            </a:pPr>
            <a:br>
              <a:rPr lang="en-US" sz="2000" dirty="0">
                <a:solidFill>
                  <a:schemeClr val="bg1"/>
                </a:solidFill>
              </a:rPr>
            </a:br>
            <a:r>
              <a:rPr lang="en-US" sz="4000" b="1" dirty="0">
                <a:solidFill>
                  <a:schemeClr val="bg1"/>
                </a:solidFill>
              </a:rPr>
              <a:t>Contact us:</a:t>
            </a:r>
            <a:br>
              <a:rPr lang="en-US" sz="2000" b="1" dirty="0">
                <a:solidFill>
                  <a:schemeClr val="bg1"/>
                </a:solidFill>
              </a:rPr>
            </a:br>
            <a:br>
              <a:rPr lang="en-US" sz="2000" dirty="0">
                <a:solidFill>
                  <a:schemeClr val="bg1"/>
                </a:solidFill>
              </a:rPr>
            </a:br>
            <a:r>
              <a:rPr lang="en-US" sz="2000" dirty="0">
                <a:solidFill>
                  <a:schemeClr val="bg1"/>
                </a:solidFill>
              </a:rPr>
              <a:t>T: @DrMarie</a:t>
            </a:r>
            <a:r>
              <a:rPr lang="en-US" sz="2000">
                <a:solidFill>
                  <a:schemeClr val="bg1"/>
                </a:solidFill>
              </a:rPr>
              <a:t>_IP; @writing_legal</a:t>
            </a:r>
            <a:br>
              <a:rPr lang="en-US" sz="2000" dirty="0">
                <a:solidFill>
                  <a:schemeClr val="bg1"/>
                </a:solidFill>
              </a:rPr>
            </a:br>
            <a:r>
              <a:rPr lang="en-US" sz="2000" dirty="0">
                <a:solidFill>
                  <a:schemeClr val="bg1"/>
                </a:solidFill>
              </a:rPr>
              <a:t>E: marie.Hadley@newcastle.edu.au</a:t>
            </a:r>
            <a:br>
              <a:rPr lang="en-US" sz="2000" dirty="0">
                <a:solidFill>
                  <a:schemeClr val="bg1"/>
                </a:solidFill>
              </a:rPr>
            </a:br>
            <a:r>
              <a:rPr lang="en-US" sz="2000" dirty="0">
                <a:solidFill>
                  <a:schemeClr val="bg1"/>
                </a:solidFill>
              </a:rPr>
              <a:t>T: @McNamara_DM</a:t>
            </a:r>
            <a:br>
              <a:rPr lang="en-US" sz="2000" dirty="0">
                <a:solidFill>
                  <a:schemeClr val="bg1"/>
                </a:solidFill>
              </a:rPr>
            </a:br>
            <a:r>
              <a:rPr lang="en-US" sz="2000" dirty="0">
                <a:solidFill>
                  <a:schemeClr val="bg1"/>
                </a:solidFill>
              </a:rPr>
              <a:t>E: donna.mcnamara10@newcastle.edu.au</a:t>
            </a:r>
            <a:br>
              <a:rPr lang="en-US" sz="2000" dirty="0">
                <a:solidFill>
                  <a:schemeClr val="bg1"/>
                </a:solidFill>
              </a:rPr>
            </a:br>
            <a:br>
              <a:rPr lang="en-US" sz="2000" dirty="0">
                <a:solidFill>
                  <a:schemeClr val="bg1"/>
                </a:solidFill>
              </a:rPr>
            </a:br>
            <a:endParaRPr lang="en-US" sz="2000" dirty="0">
              <a:solidFill>
                <a:schemeClr val="bg1"/>
              </a:solidFill>
            </a:endParaRPr>
          </a:p>
        </p:txBody>
      </p:sp>
      <p:pic>
        <p:nvPicPr>
          <p:cNvPr id="7" name="Content Placeholder 6" descr="A picture containing wall, indoor, person&#10;&#10;Description automatically generated">
            <a:extLst>
              <a:ext uri="{FF2B5EF4-FFF2-40B4-BE49-F238E27FC236}">
                <a16:creationId xmlns:a16="http://schemas.microsoft.com/office/drawing/2014/main" id="{7B1CE3DC-CC62-463F-BB60-01CB810BAA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10716" y="927006"/>
            <a:ext cx="6596652" cy="4848539"/>
          </a:xfrm>
          <a:prstGeom prst="rect">
            <a:avLst/>
          </a:prstGeom>
        </p:spPr>
      </p:pic>
    </p:spTree>
    <p:extLst>
      <p:ext uri="{BB962C8B-B14F-4D97-AF65-F5344CB8AC3E}">
        <p14:creationId xmlns:p14="http://schemas.microsoft.com/office/powerpoint/2010/main" val="3988496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AF71C-85AE-48E7-9170-2D240361C3F0}"/>
              </a:ext>
            </a:extLst>
          </p:cNvPr>
          <p:cNvSpPr>
            <a:spLocks noGrp="1"/>
          </p:cNvSpPr>
          <p:nvPr>
            <p:ph type="title"/>
          </p:nvPr>
        </p:nvSpPr>
        <p:spPr>
          <a:xfrm>
            <a:off x="4965430" y="629268"/>
            <a:ext cx="6586491" cy="1286160"/>
          </a:xfrm>
        </p:spPr>
        <p:txBody>
          <a:bodyPr anchor="b">
            <a:normAutofit/>
          </a:bodyPr>
          <a:lstStyle/>
          <a:p>
            <a:r>
              <a:rPr lang="en-AU" b="1" dirty="0"/>
              <a:t>The pandemic classroom</a:t>
            </a:r>
          </a:p>
        </p:txBody>
      </p:sp>
      <p:sp>
        <p:nvSpPr>
          <p:cNvPr id="3" name="Content Placeholder 2">
            <a:extLst>
              <a:ext uri="{FF2B5EF4-FFF2-40B4-BE49-F238E27FC236}">
                <a16:creationId xmlns:a16="http://schemas.microsoft.com/office/drawing/2014/main" id="{050008C6-14C6-4BC0-B0A7-160831BB4A68}"/>
              </a:ext>
            </a:extLst>
          </p:cNvPr>
          <p:cNvSpPr>
            <a:spLocks noGrp="1"/>
          </p:cNvSpPr>
          <p:nvPr>
            <p:ph idx="1"/>
          </p:nvPr>
        </p:nvSpPr>
        <p:spPr>
          <a:xfrm>
            <a:off x="4942369" y="2314807"/>
            <a:ext cx="7071440" cy="4046804"/>
          </a:xfrm>
        </p:spPr>
        <p:txBody>
          <a:bodyPr>
            <a:noAutofit/>
          </a:bodyPr>
          <a:lstStyle/>
          <a:p>
            <a:r>
              <a:rPr lang="en-AU" sz="2400" dirty="0"/>
              <a:t>Shift to online synchronous classes for the whole semester in Semester 2, 2021</a:t>
            </a:r>
          </a:p>
          <a:p>
            <a:pPr marL="0" indent="0">
              <a:buNone/>
            </a:pPr>
            <a:endParaRPr lang="en-AU" sz="2400" dirty="0"/>
          </a:p>
          <a:p>
            <a:r>
              <a:rPr lang="en-AU" sz="2400" dirty="0"/>
              <a:t>3 month lockdown</a:t>
            </a:r>
          </a:p>
          <a:p>
            <a:pPr marL="0" indent="0">
              <a:buNone/>
            </a:pPr>
            <a:endParaRPr lang="en-AU" sz="2400" dirty="0"/>
          </a:p>
          <a:p>
            <a:r>
              <a:rPr lang="en-AU" sz="2400" dirty="0"/>
              <a:t>Student engagement in online classes dipped, morale low</a:t>
            </a:r>
          </a:p>
          <a:p>
            <a:pPr marL="0" indent="0">
              <a:buNone/>
            </a:pPr>
            <a:endParaRPr lang="en-AU" sz="2400" dirty="0"/>
          </a:p>
          <a:p>
            <a:r>
              <a:rPr lang="en-AU" sz="2400" dirty="0"/>
              <a:t>Challenge: how to connect with students and improve engagement in class </a:t>
            </a:r>
            <a:r>
              <a:rPr lang="en-AU" sz="2400" i="1" dirty="0"/>
              <a:t>and</a:t>
            </a:r>
            <a:r>
              <a:rPr lang="en-AU" sz="2400" dirty="0"/>
              <a:t> support wellbeing?</a:t>
            </a:r>
          </a:p>
        </p:txBody>
      </p:sp>
      <p:pic>
        <p:nvPicPr>
          <p:cNvPr id="5" name="Picture 4" descr="Text&#10;&#10;Description automatically generated">
            <a:extLst>
              <a:ext uri="{FF2B5EF4-FFF2-40B4-BE49-F238E27FC236}">
                <a16:creationId xmlns:a16="http://schemas.microsoft.com/office/drawing/2014/main" id="{B2E592DC-D605-4A9C-BCCB-324639E75963}"/>
              </a:ext>
            </a:extLst>
          </p:cNvPr>
          <p:cNvPicPr>
            <a:picLocks noChangeAspect="1"/>
          </p:cNvPicPr>
          <p:nvPr/>
        </p:nvPicPr>
        <p:blipFill rotWithShape="1">
          <a:blip r:embed="rId2">
            <a:extLst>
              <a:ext uri="{28A0092B-C50C-407E-A947-70E740481C1C}">
                <a14:useLocalDpi xmlns:a14="http://schemas.microsoft.com/office/drawing/2010/main" val="0"/>
              </a:ext>
            </a:extLst>
          </a:blip>
          <a:srcRect t="4937" b="4937"/>
          <a:stretch/>
        </p:blipFill>
        <p:spPr>
          <a:xfrm rot="5400000">
            <a:off x="-1111204" y="1111204"/>
            <a:ext cx="6858000" cy="4635591"/>
          </a:xfrm>
          <a:prstGeom prst="rect">
            <a:avLst/>
          </a:prstGeom>
          <a:effectLst/>
        </p:spPr>
      </p:pic>
      <p:cxnSp>
        <p:nvCxnSpPr>
          <p:cNvPr id="17" name="Straight Connector 14">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558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5532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A93628A-4A26-42A6-859F-D1C95150A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D476EB-ED3B-42FE-9EAB-8F5F950F18F7}"/>
              </a:ext>
            </a:extLst>
          </p:cNvPr>
          <p:cNvSpPr>
            <a:spLocks noGrp="1"/>
          </p:cNvSpPr>
          <p:nvPr>
            <p:ph type="title"/>
          </p:nvPr>
        </p:nvSpPr>
        <p:spPr>
          <a:xfrm>
            <a:off x="1197864" y="891539"/>
            <a:ext cx="5715000" cy="1346693"/>
          </a:xfrm>
        </p:spPr>
        <p:txBody>
          <a:bodyPr>
            <a:normAutofit/>
          </a:bodyPr>
          <a:lstStyle/>
          <a:p>
            <a:r>
              <a:rPr lang="en-AU" b="1" dirty="0"/>
              <a:t>A Flat Stanley Project for Law students</a:t>
            </a:r>
          </a:p>
        </p:txBody>
      </p:sp>
      <p:sp>
        <p:nvSpPr>
          <p:cNvPr id="23" name="Rectangle 22">
            <a:extLst>
              <a:ext uri="{FF2B5EF4-FFF2-40B4-BE49-F238E27FC236}">
                <a16:creationId xmlns:a16="http://schemas.microsoft.com/office/drawing/2014/main" id="{DC61D707-5E7F-4B7C-910D-94A83595D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7B48CF8-85C7-45F1-A133-00117157E930}"/>
              </a:ext>
            </a:extLst>
          </p:cNvPr>
          <p:cNvSpPr>
            <a:spLocks noGrp="1"/>
          </p:cNvSpPr>
          <p:nvPr>
            <p:ph idx="1"/>
          </p:nvPr>
        </p:nvSpPr>
        <p:spPr>
          <a:xfrm>
            <a:off x="1197864" y="2399100"/>
            <a:ext cx="5715000" cy="3563550"/>
          </a:xfrm>
        </p:spPr>
        <p:txBody>
          <a:bodyPr>
            <a:normAutofit/>
          </a:bodyPr>
          <a:lstStyle/>
          <a:p>
            <a:endParaRPr lang="en-AU" sz="2400" dirty="0"/>
          </a:p>
          <a:p>
            <a:r>
              <a:rPr lang="en-AU" sz="2400" dirty="0"/>
              <a:t>What is a Flat Stanley Project?</a:t>
            </a:r>
          </a:p>
          <a:p>
            <a:pPr marL="0" indent="0">
              <a:buNone/>
            </a:pPr>
            <a:endParaRPr lang="en-AU" sz="2400" dirty="0"/>
          </a:p>
          <a:p>
            <a:r>
              <a:rPr lang="en-AU" sz="2400" dirty="0"/>
              <a:t>What did we do?</a:t>
            </a:r>
          </a:p>
          <a:p>
            <a:pPr marL="0" indent="0">
              <a:buNone/>
            </a:pPr>
            <a:endParaRPr lang="en-AU" sz="2000" dirty="0"/>
          </a:p>
          <a:p>
            <a:endParaRPr lang="en-AU" sz="2000" dirty="0"/>
          </a:p>
          <a:p>
            <a:endParaRPr lang="en-AU" sz="2000" dirty="0"/>
          </a:p>
          <a:p>
            <a:endParaRPr lang="en-AU" sz="2000" dirty="0"/>
          </a:p>
        </p:txBody>
      </p:sp>
      <p:pic>
        <p:nvPicPr>
          <p:cNvPr id="7" name="Picture 6" descr="Diagram&#10;&#10;Description automatically generated">
            <a:extLst>
              <a:ext uri="{FF2B5EF4-FFF2-40B4-BE49-F238E27FC236}">
                <a16:creationId xmlns:a16="http://schemas.microsoft.com/office/drawing/2014/main" id="{1AD2A659-9CA4-4128-81B0-C64F1902A8E7}"/>
              </a:ext>
            </a:extLst>
          </p:cNvPr>
          <p:cNvPicPr>
            <a:picLocks noChangeAspect="1"/>
          </p:cNvPicPr>
          <p:nvPr/>
        </p:nvPicPr>
        <p:blipFill rotWithShape="1">
          <a:blip r:embed="rId2">
            <a:extLst>
              <a:ext uri="{28A0092B-C50C-407E-A947-70E740481C1C}">
                <a14:useLocalDpi xmlns:a14="http://schemas.microsoft.com/office/drawing/2010/main" val="0"/>
              </a:ext>
            </a:extLst>
          </a:blip>
          <a:srcRect l="4695" r="2" b="2"/>
          <a:stretch/>
        </p:blipFill>
        <p:spPr>
          <a:xfrm>
            <a:off x="7553810" y="891540"/>
            <a:ext cx="3600607" cy="5071110"/>
          </a:xfrm>
          <a:prstGeom prst="rect">
            <a:avLst/>
          </a:prstGeom>
          <a:effectLst>
            <a:outerShdw blurRad="406400" dist="317500" dir="5400000" sx="89000" sy="89000" rotWithShape="0">
              <a:prstClr val="black">
                <a:alpha val="15000"/>
              </a:prstClr>
            </a:outerShdw>
          </a:effectLst>
        </p:spPr>
      </p:pic>
    </p:spTree>
    <p:extLst>
      <p:ext uri="{BB962C8B-B14F-4D97-AF65-F5344CB8AC3E}">
        <p14:creationId xmlns:p14="http://schemas.microsoft.com/office/powerpoint/2010/main" val="1875286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B5C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toy&#10;&#10;Description automatically generated">
            <a:extLst>
              <a:ext uri="{FF2B5EF4-FFF2-40B4-BE49-F238E27FC236}">
                <a16:creationId xmlns:a16="http://schemas.microsoft.com/office/drawing/2014/main" id="{C2835B10-9800-44B6-A508-1E23AF0391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6584" y="643467"/>
            <a:ext cx="3718686" cy="5571066"/>
          </a:xfrm>
          <a:prstGeom prst="rect">
            <a:avLst/>
          </a:prstGeom>
        </p:spPr>
      </p:pic>
      <p:sp>
        <p:nvSpPr>
          <p:cNvPr id="19" name="Rectangle 18">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 letter&#10;&#10;Description automatically generated">
            <a:extLst>
              <a:ext uri="{FF2B5EF4-FFF2-40B4-BE49-F238E27FC236}">
                <a16:creationId xmlns:a16="http://schemas.microsoft.com/office/drawing/2014/main" id="{9CDE2AE9-6F5D-4023-A8B7-93A5E3EC26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180" y="820845"/>
            <a:ext cx="5129784" cy="5216310"/>
          </a:xfrm>
          <a:prstGeom prst="rect">
            <a:avLst/>
          </a:prstGeom>
        </p:spPr>
      </p:pic>
    </p:spTree>
    <p:extLst>
      <p:ext uri="{BB962C8B-B14F-4D97-AF65-F5344CB8AC3E}">
        <p14:creationId xmlns:p14="http://schemas.microsoft.com/office/powerpoint/2010/main" val="2255950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C1051-4164-4FC1-98BC-5547B3365279}"/>
              </a:ext>
            </a:extLst>
          </p:cNvPr>
          <p:cNvSpPr>
            <a:spLocks noGrp="1"/>
          </p:cNvSpPr>
          <p:nvPr>
            <p:ph type="title"/>
          </p:nvPr>
        </p:nvSpPr>
        <p:spPr>
          <a:xfrm>
            <a:off x="4965430" y="629266"/>
            <a:ext cx="6586491" cy="1676603"/>
          </a:xfrm>
        </p:spPr>
        <p:txBody>
          <a:bodyPr>
            <a:normAutofit/>
          </a:bodyPr>
          <a:lstStyle/>
          <a:p>
            <a:r>
              <a:rPr lang="en-AU" sz="5400" b="1"/>
              <a:t>Participation</a:t>
            </a:r>
          </a:p>
        </p:txBody>
      </p:sp>
      <p:sp>
        <p:nvSpPr>
          <p:cNvPr id="3" name="Content Placeholder 2">
            <a:extLst>
              <a:ext uri="{FF2B5EF4-FFF2-40B4-BE49-F238E27FC236}">
                <a16:creationId xmlns:a16="http://schemas.microsoft.com/office/drawing/2014/main" id="{9E9B7E18-7B58-4C87-8381-423C4F634D3D}"/>
              </a:ext>
            </a:extLst>
          </p:cNvPr>
          <p:cNvSpPr>
            <a:spLocks noGrp="1"/>
          </p:cNvSpPr>
          <p:nvPr>
            <p:ph idx="1"/>
          </p:nvPr>
        </p:nvSpPr>
        <p:spPr>
          <a:xfrm>
            <a:off x="4965431" y="2438400"/>
            <a:ext cx="6586489" cy="3785419"/>
          </a:xfrm>
        </p:spPr>
        <p:txBody>
          <a:bodyPr>
            <a:normAutofit/>
          </a:bodyPr>
          <a:lstStyle/>
          <a:p>
            <a:r>
              <a:rPr lang="en-AU" sz="2400" dirty="0"/>
              <a:t>36 students signed up before the competition opened</a:t>
            </a:r>
          </a:p>
          <a:p>
            <a:endParaRPr lang="en-AU" sz="2400" dirty="0"/>
          </a:p>
          <a:p>
            <a:r>
              <a:rPr lang="en-AU" sz="2400" dirty="0"/>
              <a:t>Ultimately had 53 entries </a:t>
            </a:r>
          </a:p>
          <a:p>
            <a:pPr marL="0" indent="0">
              <a:buNone/>
            </a:pPr>
            <a:endParaRPr lang="en-AU" sz="2400" dirty="0"/>
          </a:p>
          <a:p>
            <a:r>
              <a:rPr lang="en-AU" sz="2400" dirty="0"/>
              <a:t>We had a public vote for Best Overall Photograph: approximately 200 people voted.</a:t>
            </a:r>
          </a:p>
          <a:p>
            <a:pPr marL="0" indent="0">
              <a:buNone/>
            </a:pPr>
            <a:endParaRPr lang="en-AU" sz="2400"/>
          </a:p>
          <a:p>
            <a:endParaRPr lang="en-AU" sz="2400"/>
          </a:p>
        </p:txBody>
      </p:sp>
      <p:pic>
        <p:nvPicPr>
          <p:cNvPr id="5" name="Picture 4" descr="A picture containing dog, indoor, brown, mammal&#10;&#10;Description automatically generated">
            <a:extLst>
              <a:ext uri="{FF2B5EF4-FFF2-40B4-BE49-F238E27FC236}">
                <a16:creationId xmlns:a16="http://schemas.microsoft.com/office/drawing/2014/main" id="{F1CB9962-9CD5-4604-8159-799D4ACF7C60}"/>
              </a:ext>
            </a:extLst>
          </p:cNvPr>
          <p:cNvPicPr>
            <a:picLocks noChangeAspect="1"/>
          </p:cNvPicPr>
          <p:nvPr/>
        </p:nvPicPr>
        <p:blipFill rotWithShape="1">
          <a:blip r:embed="rId2">
            <a:extLst>
              <a:ext uri="{28A0092B-C50C-407E-A947-70E740481C1C}">
                <a14:useLocalDpi xmlns:a14="http://schemas.microsoft.com/office/drawing/2010/main" val="0"/>
              </a:ext>
            </a:extLst>
          </a:blip>
          <a:srcRect l="2117" r="1664"/>
          <a:stretch/>
        </p:blipFill>
        <p:spPr>
          <a:xfrm>
            <a:off x="20" y="10"/>
            <a:ext cx="4635571" cy="6857990"/>
          </a:xfrm>
          <a:prstGeom prst="rect">
            <a:avLst/>
          </a:prstGeom>
          <a:effectLst/>
        </p:spPr>
      </p:pic>
    </p:spTree>
    <p:extLst>
      <p:ext uri="{BB962C8B-B14F-4D97-AF65-F5344CB8AC3E}">
        <p14:creationId xmlns:p14="http://schemas.microsoft.com/office/powerpoint/2010/main" val="3133418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13">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9" y="450222"/>
            <a:ext cx="3362146" cy="3755311"/>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BABDF5DB-4ED2-4437-9F4D-B04D1943B0B9}"/>
              </a:ext>
            </a:extLst>
          </p:cNvPr>
          <p:cNvSpPr>
            <a:spLocks noGrp="1"/>
          </p:cNvSpPr>
          <p:nvPr>
            <p:ph type="title"/>
          </p:nvPr>
        </p:nvSpPr>
        <p:spPr>
          <a:xfrm>
            <a:off x="774701" y="762000"/>
            <a:ext cx="2771672" cy="3230578"/>
          </a:xfrm>
        </p:spPr>
        <p:txBody>
          <a:bodyPr>
            <a:normAutofit/>
          </a:bodyPr>
          <a:lstStyle/>
          <a:p>
            <a:r>
              <a:rPr lang="en-AU" b="1" dirty="0">
                <a:solidFill>
                  <a:srgbClr val="FFFFFF"/>
                </a:solidFill>
              </a:rPr>
              <a:t>Outcomes</a:t>
            </a:r>
          </a:p>
        </p:txBody>
      </p:sp>
      <p:sp>
        <p:nvSpPr>
          <p:cNvPr id="33" name="Rectangle 15">
            <a:extLst>
              <a:ext uri="{FF2B5EF4-FFF2-40B4-BE49-F238E27FC236}">
                <a16:creationId xmlns:a16="http://schemas.microsoft.com/office/drawing/2014/main" id="{DEA9DF29-C038-40AA-A00E-419219462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8503" y="450222"/>
            <a:ext cx="3473218" cy="3755311"/>
          </a:xfrm>
          <a:prstGeom prst="rect">
            <a:avLst/>
          </a:prstGeom>
          <a:solidFill>
            <a:srgbClr val="2C83E5">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B9E49D3F-CD17-4483-AC78-C63D0EF2A73C}"/>
              </a:ext>
            </a:extLst>
          </p:cNvPr>
          <p:cNvPicPr>
            <a:picLocks noChangeAspect="1"/>
          </p:cNvPicPr>
          <p:nvPr/>
        </p:nvPicPr>
        <p:blipFill rotWithShape="1">
          <a:blip r:embed="rId2">
            <a:extLst>
              <a:ext uri="{28A0092B-C50C-407E-A947-70E740481C1C}">
                <a14:useLocalDpi xmlns:a14="http://schemas.microsoft.com/office/drawing/2010/main" val="0"/>
              </a:ext>
            </a:extLst>
          </a:blip>
          <a:srcRect t="15645"/>
          <a:stretch/>
        </p:blipFill>
        <p:spPr>
          <a:xfrm>
            <a:off x="4226143" y="626461"/>
            <a:ext cx="3008691" cy="3383978"/>
          </a:xfrm>
          <a:prstGeom prst="rect">
            <a:avLst/>
          </a:prstGeom>
        </p:spPr>
      </p:pic>
      <p:sp>
        <p:nvSpPr>
          <p:cNvPr id="34" name="Rectangle 17">
            <a:extLst>
              <a:ext uri="{FF2B5EF4-FFF2-40B4-BE49-F238E27FC236}">
                <a16:creationId xmlns:a16="http://schemas.microsoft.com/office/drawing/2014/main" id="{061BBD3B-0EAE-4028-80C3-B139437093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8092" y="4376732"/>
            <a:ext cx="3473217" cy="2020757"/>
          </a:xfrm>
          <a:prstGeom prst="rect">
            <a:avLst/>
          </a:prstGeom>
          <a:solidFill>
            <a:srgbClr val="2C83E5">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Rectangle 19">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5609" y="445459"/>
            <a:ext cx="4084983" cy="595717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3F62E8D-5C0E-4E7F-BB26-DD88DB89F2F4}"/>
              </a:ext>
            </a:extLst>
          </p:cNvPr>
          <p:cNvSpPr>
            <a:spLocks noGrp="1"/>
          </p:cNvSpPr>
          <p:nvPr>
            <p:ph idx="1"/>
          </p:nvPr>
        </p:nvSpPr>
        <p:spPr>
          <a:xfrm>
            <a:off x="7908911" y="461992"/>
            <a:ext cx="3518377" cy="5237503"/>
          </a:xfrm>
        </p:spPr>
        <p:txBody>
          <a:bodyPr anchor="ctr">
            <a:normAutofit/>
          </a:bodyPr>
          <a:lstStyle/>
          <a:p>
            <a:r>
              <a:rPr lang="en-AU" sz="2400" dirty="0"/>
              <a:t>Some fantastic imagery</a:t>
            </a:r>
          </a:p>
          <a:p>
            <a:r>
              <a:rPr lang="en-AU" sz="2400" dirty="0"/>
              <a:t>Students reported enjoying the activity</a:t>
            </a:r>
          </a:p>
          <a:p>
            <a:r>
              <a:rPr lang="en-AU" sz="2400" dirty="0"/>
              <a:t>Use of the images on the following week’s </a:t>
            </a:r>
            <a:r>
              <a:rPr lang="en-AU" sz="2400" dirty="0" err="1"/>
              <a:t>powerpoint</a:t>
            </a:r>
            <a:r>
              <a:rPr lang="en-AU" sz="2400" dirty="0"/>
              <a:t> slides – lightened the mood in class </a:t>
            </a:r>
          </a:p>
        </p:txBody>
      </p:sp>
      <p:sp>
        <p:nvSpPr>
          <p:cNvPr id="36" name="Rectangle 21">
            <a:extLst>
              <a:ext uri="{FF2B5EF4-FFF2-40B4-BE49-F238E27FC236}">
                <a16:creationId xmlns:a16="http://schemas.microsoft.com/office/drawing/2014/main" id="{05CC4153-3F0D-4F4C-8F12-E8FC3FA40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381877"/>
            <a:ext cx="3362146" cy="2025711"/>
          </a:xfrm>
          <a:prstGeom prst="rect">
            <a:avLst/>
          </a:prstGeom>
          <a:solidFill>
            <a:srgbClr val="3A5676">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9" name="Picture 8">
            <a:extLst>
              <a:ext uri="{FF2B5EF4-FFF2-40B4-BE49-F238E27FC236}">
                <a16:creationId xmlns:a16="http://schemas.microsoft.com/office/drawing/2014/main" id="{353CAB42-9B30-481B-A4E5-3B1C4BC79B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366" y="5394732"/>
            <a:ext cx="9937268" cy="819822"/>
          </a:xfrm>
          <a:prstGeom prst="rect">
            <a:avLst/>
          </a:prstGeom>
        </p:spPr>
      </p:pic>
    </p:spTree>
    <p:extLst>
      <p:ext uri="{BB962C8B-B14F-4D97-AF65-F5344CB8AC3E}">
        <p14:creationId xmlns:p14="http://schemas.microsoft.com/office/powerpoint/2010/main" val="1859262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7">
            <a:extLst>
              <a:ext uri="{FF2B5EF4-FFF2-40B4-BE49-F238E27FC236}">
                <a16:creationId xmlns:a16="http://schemas.microsoft.com/office/drawing/2014/main" id="{5DB28BC1-05A0-4AD7-B0FC-EC34DC0BF7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1AD4A8-8B4B-4041-B6D3-C9FCB5AD2F4C}"/>
              </a:ext>
            </a:extLst>
          </p:cNvPr>
          <p:cNvSpPr>
            <a:spLocks noGrp="1"/>
          </p:cNvSpPr>
          <p:nvPr>
            <p:ph type="title"/>
          </p:nvPr>
        </p:nvSpPr>
        <p:spPr>
          <a:xfrm>
            <a:off x="234762" y="2438106"/>
            <a:ext cx="2818287" cy="3739514"/>
          </a:xfrm>
        </p:spPr>
        <p:txBody>
          <a:bodyPr>
            <a:noAutofit/>
          </a:bodyPr>
          <a:lstStyle/>
          <a:p>
            <a:pPr algn="ctr"/>
            <a:r>
              <a:rPr lang="en-AU" b="1" dirty="0"/>
              <a:t>Less </a:t>
            </a:r>
            <a:r>
              <a:rPr lang="en-AU" b="1"/>
              <a:t>anticipated benefits</a:t>
            </a:r>
            <a:br>
              <a:rPr lang="en-AU" sz="3600" dirty="0"/>
            </a:br>
            <a:endParaRPr lang="en-AU" sz="3600" dirty="0"/>
          </a:p>
        </p:txBody>
      </p:sp>
      <p:pic>
        <p:nvPicPr>
          <p:cNvPr id="13" name="Picture 12" descr="A picture containing indoor, mammal, window, bed&#10;&#10;Description automatically generated">
            <a:extLst>
              <a:ext uri="{FF2B5EF4-FFF2-40B4-BE49-F238E27FC236}">
                <a16:creationId xmlns:a16="http://schemas.microsoft.com/office/drawing/2014/main" id="{D50257FC-7E52-4ADC-B9CA-380839BB2F54}"/>
              </a:ext>
            </a:extLst>
          </p:cNvPr>
          <p:cNvPicPr>
            <a:picLocks noChangeAspect="1"/>
          </p:cNvPicPr>
          <p:nvPr/>
        </p:nvPicPr>
        <p:blipFill rotWithShape="1">
          <a:blip r:embed="rId2">
            <a:extLst>
              <a:ext uri="{28A0092B-C50C-407E-A947-70E740481C1C}">
                <a14:useLocalDpi xmlns:a14="http://schemas.microsoft.com/office/drawing/2010/main" val="0"/>
              </a:ext>
            </a:extLst>
          </a:blip>
          <a:srcRect r="6" b="21515"/>
          <a:stretch/>
        </p:blipFill>
        <p:spPr>
          <a:xfrm>
            <a:off x="20" y="1"/>
            <a:ext cx="3351801" cy="1973103"/>
          </a:xfrm>
          <a:prstGeom prst="rect">
            <a:avLst/>
          </a:prstGeom>
        </p:spPr>
      </p:pic>
      <p:pic>
        <p:nvPicPr>
          <p:cNvPr id="5" name="Picture 4" descr="A picture containing tree, outdoor, plant, shade&#10;&#10;Description automatically generated">
            <a:extLst>
              <a:ext uri="{FF2B5EF4-FFF2-40B4-BE49-F238E27FC236}">
                <a16:creationId xmlns:a16="http://schemas.microsoft.com/office/drawing/2014/main" id="{E0A2108D-E746-4E63-9F8C-574B9A619878}"/>
              </a:ext>
            </a:extLst>
          </p:cNvPr>
          <p:cNvPicPr>
            <a:picLocks noChangeAspect="1"/>
          </p:cNvPicPr>
          <p:nvPr/>
        </p:nvPicPr>
        <p:blipFill rotWithShape="1">
          <a:blip r:embed="rId3">
            <a:extLst>
              <a:ext uri="{28A0092B-C50C-407E-A947-70E740481C1C}">
                <a14:useLocalDpi xmlns:a14="http://schemas.microsoft.com/office/drawing/2010/main" val="0"/>
              </a:ext>
            </a:extLst>
          </a:blip>
          <a:srcRect t="21940" r="1" b="8282"/>
          <a:stretch/>
        </p:blipFill>
        <p:spPr>
          <a:xfrm>
            <a:off x="3303434" y="3"/>
            <a:ext cx="3882183" cy="6857997"/>
          </a:xfrm>
          <a:prstGeom prst="rect">
            <a:avLst/>
          </a:prstGeom>
        </p:spPr>
      </p:pic>
      <p:sp>
        <p:nvSpPr>
          <p:cNvPr id="21" name="Rectangle 19">
            <a:extLst>
              <a:ext uri="{FF2B5EF4-FFF2-40B4-BE49-F238E27FC236}">
                <a16:creationId xmlns:a16="http://schemas.microsoft.com/office/drawing/2014/main" id="{A2CDF4EC-7B47-436E-927B-5754042585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09096"/>
            <a:ext cx="3351819"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F273D9E-5BEA-459A-918F-AF5ACA258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9187"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DFA5EF5-56B1-49EE-B0BB-69B6399FAD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40992"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C9BACA1-A8E3-4CE6-B504-1CD1C4B0CC5D}"/>
              </a:ext>
            </a:extLst>
          </p:cNvPr>
          <p:cNvSpPr>
            <a:spLocks noGrp="1"/>
          </p:cNvSpPr>
          <p:nvPr>
            <p:ph idx="1"/>
          </p:nvPr>
        </p:nvSpPr>
        <p:spPr>
          <a:xfrm>
            <a:off x="7701825" y="645714"/>
            <a:ext cx="4084591" cy="3785138"/>
          </a:xfrm>
        </p:spPr>
        <p:txBody>
          <a:bodyPr anchor="ctr">
            <a:normAutofit/>
          </a:bodyPr>
          <a:lstStyle/>
          <a:p>
            <a:pPr marL="0" indent="0">
              <a:buNone/>
            </a:pPr>
            <a:endParaRPr lang="en-AU" sz="1800" dirty="0">
              <a:solidFill>
                <a:schemeClr val="tx2">
                  <a:lumMod val="50000"/>
                </a:schemeClr>
              </a:solidFill>
              <a:effectLst/>
              <a:latin typeface="Calibri" panose="020F0502020204030204" pitchFamily="34" charset="0"/>
              <a:ea typeface="Calibri" panose="020F0502020204030204" pitchFamily="34" charset="0"/>
            </a:endParaRPr>
          </a:p>
          <a:p>
            <a:pPr marL="0" indent="0">
              <a:buNone/>
            </a:pPr>
            <a:endParaRPr lang="en-AU" sz="1800" dirty="0">
              <a:solidFill>
                <a:schemeClr val="tx2">
                  <a:lumMod val="50000"/>
                </a:schemeClr>
              </a:solidFill>
            </a:endParaRPr>
          </a:p>
          <a:p>
            <a:pPr marL="0" indent="0">
              <a:buNone/>
            </a:pPr>
            <a:endParaRPr lang="en-AU" sz="1800" dirty="0">
              <a:solidFill>
                <a:schemeClr val="tx2">
                  <a:lumMod val="50000"/>
                </a:schemeClr>
              </a:solidFill>
            </a:endParaRPr>
          </a:p>
          <a:p>
            <a:pPr marL="0" indent="0">
              <a:buNone/>
            </a:pPr>
            <a:endParaRPr lang="en-AU" sz="1800" dirty="0">
              <a:solidFill>
                <a:schemeClr val="tx2">
                  <a:lumMod val="50000"/>
                </a:schemeClr>
              </a:solidFill>
            </a:endParaRPr>
          </a:p>
          <a:p>
            <a:endParaRPr lang="en-AU" sz="1800" dirty="0">
              <a:solidFill>
                <a:schemeClr val="tx2">
                  <a:lumMod val="50000"/>
                </a:schemeClr>
              </a:solidFill>
            </a:endParaRPr>
          </a:p>
        </p:txBody>
      </p:sp>
      <p:sp>
        <p:nvSpPr>
          <p:cNvPr id="26" name="Rectangle 25">
            <a:extLst>
              <a:ext uri="{FF2B5EF4-FFF2-40B4-BE49-F238E27FC236}">
                <a16:creationId xmlns:a16="http://schemas.microsoft.com/office/drawing/2014/main" id="{083FA877-A3E9-42CF-8521-BE91395E6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7989" y="4916901"/>
            <a:ext cx="5054011"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4EDE612-A340-483F-A7E8-553144370C42}"/>
              </a:ext>
            </a:extLst>
          </p:cNvPr>
          <p:cNvSpPr txBox="1"/>
          <p:nvPr/>
        </p:nvSpPr>
        <p:spPr>
          <a:xfrm>
            <a:off x="7374460" y="418275"/>
            <a:ext cx="4621010" cy="4431983"/>
          </a:xfrm>
          <a:prstGeom prst="rect">
            <a:avLst/>
          </a:prstGeom>
          <a:noFill/>
        </p:spPr>
        <p:txBody>
          <a:bodyPr wrap="square" rtlCol="0">
            <a:spAutoFit/>
          </a:bodyPr>
          <a:lstStyle/>
          <a:p>
            <a:r>
              <a:rPr lang="en-AU" sz="2400" dirty="0">
                <a:effectLst/>
                <a:latin typeface="Calibri" panose="020F0502020204030204" pitchFamily="34" charset="0"/>
                <a:ea typeface="Calibri" panose="020F0502020204030204" pitchFamily="34" charset="0"/>
              </a:rPr>
              <a:t>“I wanted to thank you both for organizing the photo contest. </a:t>
            </a:r>
          </a:p>
          <a:p>
            <a:r>
              <a:rPr lang="en-AU" sz="2400" dirty="0">
                <a:effectLst/>
                <a:latin typeface="Calibri" panose="020F0502020204030204" pitchFamily="34" charset="0"/>
                <a:ea typeface="Calibri" panose="020F0502020204030204" pitchFamily="34" charset="0"/>
              </a:rPr>
              <a:t> </a:t>
            </a:r>
          </a:p>
          <a:p>
            <a:r>
              <a:rPr lang="en-AU" sz="2400" dirty="0">
                <a:effectLst/>
                <a:latin typeface="Calibri" panose="020F0502020204030204" pitchFamily="34" charset="0"/>
                <a:ea typeface="Calibri" panose="020F0502020204030204" pitchFamily="34" charset="0"/>
              </a:rPr>
              <a:t>It did bring in much fun and excitement during the semester break in lockdown which would have been otherwise very average. My kids were both so excited and it got our whole family together out and about doing fun adventurous things.”</a:t>
            </a:r>
          </a:p>
          <a:p>
            <a:endParaRPr lang="en-AU" dirty="0"/>
          </a:p>
        </p:txBody>
      </p:sp>
      <p:pic>
        <p:nvPicPr>
          <p:cNvPr id="28" name="Picture 27" descr="A fish swimming in water&#10;&#10;Description automatically generated with low confidence">
            <a:extLst>
              <a:ext uri="{FF2B5EF4-FFF2-40B4-BE49-F238E27FC236}">
                <a16:creationId xmlns:a16="http://schemas.microsoft.com/office/drawing/2014/main" id="{66632662-0786-407E-AC23-4D1BEDE5EB8A}"/>
              </a:ext>
            </a:extLst>
          </p:cNvPr>
          <p:cNvPicPr>
            <a:picLocks noChangeAspect="1"/>
          </p:cNvPicPr>
          <p:nvPr/>
        </p:nvPicPr>
        <p:blipFill rotWithShape="1">
          <a:blip r:embed="rId4">
            <a:extLst>
              <a:ext uri="{28A0092B-C50C-407E-A947-70E740481C1C}">
                <a14:useLocalDpi xmlns:a14="http://schemas.microsoft.com/office/drawing/2010/main" val="0"/>
              </a:ext>
            </a:extLst>
          </a:blip>
          <a:srcRect l="52607" r="-560"/>
          <a:stretch/>
        </p:blipFill>
        <p:spPr>
          <a:xfrm rot="5400000">
            <a:off x="8764311" y="4545501"/>
            <a:ext cx="1780301" cy="2784404"/>
          </a:xfrm>
          <a:prstGeom prst="rect">
            <a:avLst/>
          </a:prstGeom>
        </p:spPr>
      </p:pic>
    </p:spTree>
    <p:extLst>
      <p:ext uri="{BB962C8B-B14F-4D97-AF65-F5344CB8AC3E}">
        <p14:creationId xmlns:p14="http://schemas.microsoft.com/office/powerpoint/2010/main" val="234855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able, Excel&#10;&#10;Description automatically generated">
            <a:extLst>
              <a:ext uri="{FF2B5EF4-FFF2-40B4-BE49-F238E27FC236}">
                <a16:creationId xmlns:a16="http://schemas.microsoft.com/office/drawing/2014/main" id="{D5707AB6-35A6-43AA-B96C-A09FEA1E39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4709" y="938028"/>
            <a:ext cx="4475531" cy="4978696"/>
          </a:xfrm>
          <a:prstGeom prst="rect">
            <a:avLst/>
          </a:prstGeom>
          <a:effectLst/>
        </p:spPr>
      </p:pic>
      <p:pic>
        <p:nvPicPr>
          <p:cNvPr id="6" name="Picture 5" descr="A picture containing grass, outdoor&#10;&#10;Description automatically generated">
            <a:extLst>
              <a:ext uri="{FF2B5EF4-FFF2-40B4-BE49-F238E27FC236}">
                <a16:creationId xmlns:a16="http://schemas.microsoft.com/office/drawing/2014/main" id="{13C01536-ADA9-4E80-A9D1-84123E8D39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96033"/>
            <a:ext cx="6092950" cy="4061967"/>
          </a:xfrm>
          <a:prstGeom prst="rect">
            <a:avLst/>
          </a:prstGeom>
        </p:spPr>
      </p:pic>
      <p:sp>
        <p:nvSpPr>
          <p:cNvPr id="7" name="TextBox 6">
            <a:extLst>
              <a:ext uri="{FF2B5EF4-FFF2-40B4-BE49-F238E27FC236}">
                <a16:creationId xmlns:a16="http://schemas.microsoft.com/office/drawing/2014/main" id="{6BD9691D-487A-4F76-9608-A287FD45CE18}"/>
              </a:ext>
            </a:extLst>
          </p:cNvPr>
          <p:cNvSpPr txBox="1"/>
          <p:nvPr/>
        </p:nvSpPr>
        <p:spPr>
          <a:xfrm>
            <a:off x="696587" y="220159"/>
            <a:ext cx="4886065" cy="2920800"/>
          </a:xfrm>
          <a:prstGeom prst="rect">
            <a:avLst/>
          </a:prstGeom>
          <a:noFill/>
        </p:spPr>
        <p:txBody>
          <a:bodyPr wrap="square" rtlCol="0">
            <a:spAutoFit/>
          </a:bodyPr>
          <a:lstStyle/>
          <a:p>
            <a:pPr marL="285750" indent="-228600">
              <a:lnSpc>
                <a:spcPct val="90000"/>
              </a:lnSpc>
              <a:spcAft>
                <a:spcPts val="600"/>
              </a:spcAft>
              <a:buFont typeface="Arial" panose="020B0604020202020204" pitchFamily="34" charset="0"/>
              <a:buChar char="•"/>
            </a:pPr>
            <a:endParaRPr lang="en-US" sz="1800" dirty="0"/>
          </a:p>
          <a:p>
            <a:pPr marL="285750" indent="-228600">
              <a:lnSpc>
                <a:spcPct val="90000"/>
              </a:lnSpc>
              <a:spcAft>
                <a:spcPts val="600"/>
              </a:spcAft>
              <a:buFont typeface="Arial" panose="020B0604020202020204" pitchFamily="34" charset="0"/>
              <a:buChar char="•"/>
            </a:pPr>
            <a:r>
              <a:rPr lang="en-US" sz="2400" dirty="0"/>
              <a:t>#Flatlecturer </a:t>
            </a:r>
          </a:p>
          <a:p>
            <a:pPr marL="285750" indent="-228600">
              <a:lnSpc>
                <a:spcPct val="90000"/>
              </a:lnSpc>
              <a:spcAft>
                <a:spcPts val="600"/>
              </a:spcAft>
              <a:buFont typeface="Arial" panose="020B0604020202020204" pitchFamily="34" charset="0"/>
              <a:buChar char="•"/>
            </a:pPr>
            <a:r>
              <a:rPr lang="en-AU" sz="2400" dirty="0"/>
              <a:t>Some students (entrants and non-entrants) engaged online with each others’ images</a:t>
            </a:r>
            <a:endParaRPr lang="en-US" sz="2400" dirty="0"/>
          </a:p>
          <a:p>
            <a:pPr indent="-228600">
              <a:lnSpc>
                <a:spcPct val="90000"/>
              </a:lnSpc>
              <a:spcAft>
                <a:spcPts val="600"/>
              </a:spcAft>
              <a:buFont typeface="Arial" panose="020B0604020202020204" pitchFamily="34" charset="0"/>
              <a:buChar char="•"/>
            </a:pPr>
            <a:r>
              <a:rPr lang="en-US" sz="2400" dirty="0"/>
              <a:t>Connecting the Law School to the community</a:t>
            </a:r>
          </a:p>
          <a:p>
            <a:endParaRPr lang="en-AU" dirty="0"/>
          </a:p>
        </p:txBody>
      </p:sp>
    </p:spTree>
    <p:extLst>
      <p:ext uri="{BB962C8B-B14F-4D97-AF65-F5344CB8AC3E}">
        <p14:creationId xmlns:p14="http://schemas.microsoft.com/office/powerpoint/2010/main" val="2269783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outdoor, sky, building&#10;&#10;Description automatically generated">
            <a:extLst>
              <a:ext uri="{FF2B5EF4-FFF2-40B4-BE49-F238E27FC236}">
                <a16:creationId xmlns:a16="http://schemas.microsoft.com/office/drawing/2014/main" id="{4F94C11F-598C-4301-8A5E-64C51C05A75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4204" b="796"/>
          <a:stretch/>
        </p:blipFill>
        <p:spPr>
          <a:xfrm>
            <a:off x="0" y="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0FA746-5027-4E21-9345-6BCD6913FD95}"/>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Implications</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52746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9295</TotalTime>
  <Words>298</Words>
  <Application>Microsoft Office PowerPoint</Application>
  <PresentationFormat>Widescreen</PresentationFormat>
  <Paragraphs>43</Paragraphs>
  <Slides>11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Connecting through Creativity in the Pandemic Virtual Classroom: A Flat Stanley Project for Law Students  </vt:lpstr>
      <vt:lpstr>The pandemic classroom</vt:lpstr>
      <vt:lpstr>A Flat Stanley Project for Law students</vt:lpstr>
      <vt:lpstr>PowerPoint Presentation</vt:lpstr>
      <vt:lpstr>Participation</vt:lpstr>
      <vt:lpstr>Outcomes</vt:lpstr>
      <vt:lpstr>Less anticipated benefits </vt:lpstr>
      <vt:lpstr>PowerPoint Presentation</vt:lpstr>
      <vt:lpstr>Implications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Connecting through Creativity in the Pandemic Virtual Classroom: A Flat Stanley Project for Law Students</dc:title>
  <dc:creator>Marie Hadley</dc:creator>
  <cp:lastModifiedBy>Marie Hadley</cp:lastModifiedBy>
  <cp:revision>5</cp:revision>
  <dcterms:created xsi:type="dcterms:W3CDTF">2022-06-01T05:04:07Z</dcterms:created>
  <dcterms:modified xsi:type="dcterms:W3CDTF">2022-08-12T11:59:57Z</dcterms:modified>
</cp:coreProperties>
</file>