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3" r:id="rId5"/>
    <p:sldId id="257" r:id="rId6"/>
    <p:sldId id="258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DD53F5-FC87-4483-A8F8-DA29EFD6133C}" v="3" dt="2020-11-14T00:05:35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E6D1-77B5-453B-8653-4E788D933642}" type="datetimeFigureOut">
              <a:rPr lang="en-GB" smtClean="0"/>
              <a:t>13/08/2022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C510-F47A-416A-A133-729AF3C18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55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E6D1-77B5-453B-8653-4E788D933642}" type="datetimeFigureOut">
              <a:rPr lang="en-GB" smtClean="0"/>
              <a:t>13/08/2022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C510-F47A-416A-A133-729AF3C18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91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E6D1-77B5-453B-8653-4E788D933642}" type="datetimeFigureOut">
              <a:rPr lang="en-GB" smtClean="0"/>
              <a:t>13/08/2022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C510-F47A-416A-A133-729AF3C18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47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E6D1-77B5-453B-8653-4E788D933642}" type="datetimeFigureOut">
              <a:rPr lang="en-GB" smtClean="0"/>
              <a:t>13/08/2022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C510-F47A-416A-A133-729AF3C18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48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E6D1-77B5-453B-8653-4E788D933642}" type="datetimeFigureOut">
              <a:rPr lang="en-GB" smtClean="0"/>
              <a:t>13/08/2022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C510-F47A-416A-A133-729AF3C18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17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E6D1-77B5-453B-8653-4E788D933642}" type="datetimeFigureOut">
              <a:rPr lang="en-GB" smtClean="0"/>
              <a:t>13/08/2022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C510-F47A-416A-A133-729AF3C18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55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E6D1-77B5-453B-8653-4E788D933642}" type="datetimeFigureOut">
              <a:rPr lang="en-GB" smtClean="0"/>
              <a:t>13/08/2022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C510-F47A-416A-A133-729AF3C18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02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E6D1-77B5-453B-8653-4E788D933642}" type="datetimeFigureOut">
              <a:rPr lang="en-GB" smtClean="0"/>
              <a:t>13/08/2022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C510-F47A-416A-A133-729AF3C18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02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E6D1-77B5-453B-8653-4E788D933642}" type="datetimeFigureOut">
              <a:rPr lang="en-GB" smtClean="0"/>
              <a:t>13/08/2022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C510-F47A-416A-A133-729AF3C18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54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E6D1-77B5-453B-8653-4E788D933642}" type="datetimeFigureOut">
              <a:rPr lang="en-GB" smtClean="0"/>
              <a:t>13/08/2022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C510-F47A-416A-A133-729AF3C18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18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E6D1-77B5-453B-8653-4E788D933642}" type="datetimeFigureOut">
              <a:rPr lang="en-GB" smtClean="0"/>
              <a:t>13/08/2022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C510-F47A-416A-A133-729AF3C18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35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E6D1-77B5-453B-8653-4E788D933642}" type="datetimeFigureOut">
              <a:rPr lang="en-GB" smtClean="0"/>
              <a:t>13/08/2022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C510-F47A-416A-A133-729AF3C18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32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abell.org/2013_07_01_archiv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irkmanenglish.wikidot.com/forum/t-618197/literary-device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068C765C-B10B-4D57-84E5-8ADC27AF1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r="7118" b="-2"/>
          <a:stretch/>
        </p:blipFill>
        <p:spPr>
          <a:xfrm>
            <a:off x="1631504" y="353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Innovative Curriculum and Assessment Design Using  a Team Approach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159405"/>
            <a:ext cx="6858000" cy="109839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Kevin Sobel-Read, Ann Apps &amp; Marie Hadley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99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8BA1A5-9E21-4879-8647-A9B8458A2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69" y="4005065"/>
            <a:ext cx="9141713" cy="2418365"/>
          </a:xfr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9D62B720-C006-460E-B9F1-A16956084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69" y="0"/>
            <a:ext cx="9171175" cy="29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1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flock of birds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386C2A24-3B74-4BD9-A465-EF2CEC48A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371" r="11552" b="-1"/>
          <a:stretch/>
        </p:blipFill>
        <p:spPr>
          <a:xfrm>
            <a:off x="4913502" y="-21335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DDA1C-3FD7-4763-8DED-BDB877E3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AU" sz="3400" dirty="0"/>
              <a:t>Embedding skills in the Contracts curriculum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6F6BA-044C-40DC-BF8F-C888E1527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 lnSpcReduction="10000"/>
          </a:bodyPr>
          <a:lstStyle/>
          <a:p>
            <a:r>
              <a:rPr lang="mi-NZ" sz="2000" dirty="0"/>
              <a:t>Contracts is a core course in LLB and JD programs</a:t>
            </a:r>
          </a:p>
          <a:p>
            <a:r>
              <a:rPr lang="mi-NZ" sz="2000" dirty="0"/>
              <a:t>Two sequential 10 unit courses Contracts I and Contracts II </a:t>
            </a:r>
          </a:p>
          <a:p>
            <a:r>
              <a:rPr lang="mi-NZ" sz="2000" dirty="0"/>
              <a:t>Around 170 students (3rd year LLBs and 1st year JDs)</a:t>
            </a:r>
          </a:p>
          <a:p>
            <a:r>
              <a:rPr lang="mi-NZ" sz="2000" dirty="0"/>
              <a:t>Is a challenging course for many – as emphasis is on judicial reasoning rather than statutory intepretation</a:t>
            </a:r>
          </a:p>
          <a:p>
            <a:r>
              <a:rPr lang="mi-NZ" sz="2000" dirty="0"/>
              <a:t>Scaffolded approach to independent learning. </a:t>
            </a:r>
          </a:p>
          <a:p>
            <a:endParaRPr lang="en-A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7E3C6-5C23-43B3-9A03-9FB550F8945B}"/>
              </a:ext>
            </a:extLst>
          </p:cNvPr>
          <p:cNvSpPr txBox="1"/>
          <p:nvPr/>
        </p:nvSpPr>
        <p:spPr>
          <a:xfrm>
            <a:off x="9751908" y="6657945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AU" sz="700" dirty="0">
                <a:solidFill>
                  <a:srgbClr val="FFFFFF"/>
                </a:solidFill>
                <a:hlinkClick r:id="rId3" tooltip="http://www.schabell.org/2013_07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AU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AU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AU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7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DA1C-3FD7-4763-8DED-BDB877E3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AU" sz="4100"/>
              <a:t>Embedding skills in the Contracts curriculum</a:t>
            </a:r>
          </a:p>
        </p:txBody>
      </p:sp>
      <p:cxnSp>
        <p:nvCxnSpPr>
          <p:cNvPr id="32" name="Straight Arrow Connector 2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6F6BA-044C-40DC-BF8F-C888E1527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mi-NZ" sz="1800"/>
              <a:t>3 assigned skills embedded in 3 separate modules  </a:t>
            </a:r>
          </a:p>
          <a:p>
            <a:r>
              <a:rPr lang="mi-NZ" sz="1800"/>
              <a:t>Workshop weeks on skills development (and weekly class tasks)</a:t>
            </a:r>
          </a:p>
          <a:p>
            <a:r>
              <a:rPr lang="mi-NZ" sz="1800"/>
              <a:t>The assessment tested the module content and the designated skill </a:t>
            </a:r>
          </a:p>
          <a:p>
            <a:r>
              <a:rPr lang="mi-NZ" sz="1800"/>
              <a:t>Generous weightings in the rubric for the skill (ie the Module 3 skill was referencing, Assessment 3 referencing weighting= 30% ) </a:t>
            </a:r>
          </a:p>
          <a:p>
            <a:endParaRPr lang="en-AU" sz="1800"/>
          </a:p>
        </p:txBody>
      </p:sp>
      <p:pic>
        <p:nvPicPr>
          <p:cNvPr id="7" name="Picture 6" descr="A bird sitting on a table&#10;&#10;Description automatically generated">
            <a:extLst>
              <a:ext uri="{FF2B5EF4-FFF2-40B4-BE49-F238E27FC236}">
                <a16:creationId xmlns:a16="http://schemas.microsoft.com/office/drawing/2014/main" id="{D34AAD6C-E771-4A8E-952E-EB11A1110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26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ABFF69-C1DC-466F-9BDA-5DF3DB15A88D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AU" sz="700">
                <a:solidFill>
                  <a:srgbClr val="FFFFFF"/>
                </a:solidFill>
                <a:hlinkClick r:id="rId3" tooltip="http://kirkmanenglish.wikidot.com/forum/t-618197/literary-devi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AU" sz="700">
                <a:solidFill>
                  <a:srgbClr val="FFFFFF"/>
                </a:solidFill>
              </a:rPr>
              <a:t> by Unknown Author is licensed under </a:t>
            </a:r>
            <a:r>
              <a:rPr lang="en-AU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A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0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365125"/>
            <a:ext cx="3840085" cy="1692794"/>
          </a:xfrm>
        </p:spPr>
        <p:txBody>
          <a:bodyPr>
            <a:normAutofit/>
          </a:bodyPr>
          <a:lstStyle/>
          <a:p>
            <a:r>
              <a:rPr lang="mi-NZ" dirty="0"/>
              <a:t>Our teams approach...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5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2400037"/>
            <a:ext cx="4248472" cy="42829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dirty="0"/>
              <a:t>We divided the course into 3 Modules</a:t>
            </a:r>
          </a:p>
          <a:p>
            <a:pPr>
              <a:lnSpc>
                <a:spcPct val="90000"/>
              </a:lnSpc>
            </a:pPr>
            <a:r>
              <a:rPr lang="mi-NZ" sz="1800" dirty="0"/>
              <a:t>The team member was responsible for course coordination, course materials, assessment design, teaching all the seminars &amp; marking for their module</a:t>
            </a:r>
          </a:p>
          <a:p>
            <a:pPr>
              <a:lnSpc>
                <a:spcPct val="90000"/>
              </a:lnSpc>
            </a:pPr>
            <a:r>
              <a:rPr lang="mi-NZ" sz="1800" dirty="0"/>
              <a:t>Gave each other moral support but also a lot of space 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Touched based on overarching administrative issues i.e. mandatory attendance 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Kept each other informed of at risk of failure students</a:t>
            </a:r>
            <a:endParaRPr lang="mi-NZ" sz="1800" dirty="0"/>
          </a:p>
          <a:p>
            <a:pPr>
              <a:lnSpc>
                <a:spcPct val="90000"/>
              </a:lnSpc>
            </a:pPr>
            <a:endParaRPr lang="en-GB" sz="1100" dirty="0"/>
          </a:p>
        </p:txBody>
      </p:sp>
      <p:pic>
        <p:nvPicPr>
          <p:cNvPr id="7" name="Picture 6" descr="A picture containing person, baby, indoor, sitting&#10;&#10;Description automatically generated">
            <a:extLst>
              <a:ext uri="{FF2B5EF4-FFF2-40B4-BE49-F238E27FC236}">
                <a16:creationId xmlns:a16="http://schemas.microsoft.com/office/drawing/2014/main" id="{D731200F-1248-4786-8E19-066EB1DF8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38746" b="-1"/>
          <a:stretch/>
        </p:blipFill>
        <p:spPr>
          <a:xfrm>
            <a:off x="5933138" y="24979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875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042" y="332656"/>
            <a:ext cx="3850007" cy="850552"/>
          </a:xfrm>
        </p:spPr>
        <p:txBody>
          <a:bodyPr anchor="b">
            <a:normAutofit/>
          </a:bodyPr>
          <a:lstStyle/>
          <a:p>
            <a:r>
              <a:rPr lang="mi-NZ" dirty="0"/>
              <a:t>Benefits</a:t>
            </a:r>
            <a:endParaRPr lang="en-GB" dirty="0"/>
          </a:p>
        </p:txBody>
      </p:sp>
      <p:pic>
        <p:nvPicPr>
          <p:cNvPr id="8" name="Picture 7" descr="A blurry image of a cat&#10;&#10;Description automatically generated">
            <a:extLst>
              <a:ext uri="{FF2B5EF4-FFF2-40B4-BE49-F238E27FC236}">
                <a16:creationId xmlns:a16="http://schemas.microsoft.com/office/drawing/2014/main" id="{215CA1C5-24D5-4F22-9BC7-705B38F8A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"/>
          <a:stretch/>
        </p:blipFill>
        <p:spPr>
          <a:xfrm>
            <a:off x="1524002" y="1588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7300" y="2276873"/>
            <a:ext cx="3968748" cy="4090589"/>
          </a:xfrm>
        </p:spPr>
        <p:txBody>
          <a:bodyPr>
            <a:normAutofit/>
          </a:bodyPr>
          <a:lstStyle/>
          <a:p>
            <a:r>
              <a:rPr lang="mi-NZ" sz="1800" dirty="0"/>
              <a:t>The modules ran autonomously –we didn’t need to be on top of each other’s modules</a:t>
            </a:r>
          </a:p>
          <a:p>
            <a:r>
              <a:rPr lang="mi-NZ" sz="1800" dirty="0"/>
              <a:t>Efficiency and minimisation of administrative headaches – students knew who to approach and when</a:t>
            </a:r>
          </a:p>
          <a:p>
            <a:r>
              <a:rPr lang="mi-NZ" sz="1800" dirty="0"/>
              <a:t>Solid linking of skills to content to assessment to learning outcomes </a:t>
            </a:r>
          </a:p>
          <a:p>
            <a:r>
              <a:rPr lang="mi-NZ" sz="1800" dirty="0"/>
              <a:t>Consistency and control over our own modules</a:t>
            </a:r>
          </a:p>
          <a:p>
            <a:r>
              <a:rPr lang="mi-NZ" sz="1800" dirty="0"/>
              <a:t>We could play to our skills, interests, strengths in skills selection and assessment choice  </a:t>
            </a:r>
          </a:p>
          <a:p>
            <a:pPr marL="0" indent="0">
              <a:buNone/>
            </a:pPr>
            <a:endParaRPr lang="mi-NZ" sz="1600" dirty="0"/>
          </a:p>
          <a:p>
            <a:pPr marL="0" indent="0">
              <a:buNone/>
            </a:pPr>
            <a:endParaRPr lang="mi-NZ" sz="1600" dirty="0"/>
          </a:p>
          <a:p>
            <a:pPr marL="0" indent="0">
              <a:buNone/>
            </a:pPr>
            <a:endParaRPr lang="mi-NZ" sz="1600" dirty="0"/>
          </a:p>
        </p:txBody>
      </p:sp>
    </p:spTree>
    <p:extLst>
      <p:ext uri="{BB962C8B-B14F-4D97-AF65-F5344CB8AC3E}">
        <p14:creationId xmlns:p14="http://schemas.microsoft.com/office/powerpoint/2010/main" val="123087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AAFC-92F5-4F54-AF3F-EEF51ADF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91" y="365125"/>
            <a:ext cx="3840085" cy="1692794"/>
          </a:xfrm>
        </p:spPr>
        <p:txBody>
          <a:bodyPr>
            <a:normAutofit/>
          </a:bodyPr>
          <a:lstStyle/>
          <a:p>
            <a:r>
              <a:rPr lang="en-AU" dirty="0"/>
              <a:t>Limitations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5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EBDB-A876-4B34-8984-2ABB000BC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2575042"/>
            <a:ext cx="4320480" cy="3917822"/>
          </a:xfrm>
        </p:spPr>
        <p:txBody>
          <a:bodyPr>
            <a:normAutofit/>
          </a:bodyPr>
          <a:lstStyle/>
          <a:p>
            <a:r>
              <a:rPr lang="mi-NZ" sz="1800" dirty="0"/>
              <a:t>We each have a different teaching style so students had to be flexible Students compare us (“why don’t you start class with music like Kevin, Marie?”)</a:t>
            </a:r>
          </a:p>
          <a:p>
            <a:r>
              <a:rPr lang="mi-NZ" sz="1800" dirty="0"/>
              <a:t>Students expect us to have the same values and approach to things like extension requests, coming late to class, response time to emails</a:t>
            </a:r>
          </a:p>
          <a:p>
            <a:r>
              <a:rPr lang="mi-NZ" sz="1800" dirty="0"/>
              <a:t>Intense workload during our ‘on’ time</a:t>
            </a:r>
          </a:p>
          <a:p>
            <a:r>
              <a:rPr lang="mi-NZ" sz="1800" dirty="0"/>
              <a:t>What happens if a team member gets sick?</a:t>
            </a:r>
          </a:p>
          <a:p>
            <a:pPr marL="0" indent="0">
              <a:buNone/>
            </a:pPr>
            <a:endParaRPr lang="en-AU" sz="1600" dirty="0"/>
          </a:p>
        </p:txBody>
      </p:sp>
      <p:pic>
        <p:nvPicPr>
          <p:cNvPr id="5" name="Picture 4" descr="A dog looking at the camera&#10;&#10;Description automatically generated">
            <a:extLst>
              <a:ext uri="{FF2B5EF4-FFF2-40B4-BE49-F238E27FC236}">
                <a16:creationId xmlns:a16="http://schemas.microsoft.com/office/drawing/2014/main" id="{9AFF1B27-36BE-438C-A3AD-0E16059AB5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r="4691"/>
          <a:stretch/>
        </p:blipFill>
        <p:spPr>
          <a:xfrm>
            <a:off x="5933137" y="11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93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98FE-723A-4EA5-A656-44DB3F43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AU" dirty="0"/>
              <a:t>Hot Tips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DCBBF-25FD-40A9-8258-14E60D123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074" y="2438401"/>
            <a:ext cx="493986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mi-NZ" sz="1700" dirty="0"/>
          </a:p>
          <a:p>
            <a:r>
              <a:rPr lang="mi-NZ" sz="1700" dirty="0"/>
              <a:t>Play to each team members’ strengths</a:t>
            </a:r>
          </a:p>
          <a:p>
            <a:r>
              <a:rPr lang="mi-NZ" sz="1700" dirty="0"/>
              <a:t>Give each other room to breathe – but ask for support when you need it</a:t>
            </a:r>
          </a:p>
          <a:p>
            <a:r>
              <a:rPr lang="mi-NZ" sz="1700" dirty="0"/>
              <a:t>Have coherency between skill, marks weightings, and learning outcomes</a:t>
            </a:r>
          </a:p>
          <a:p>
            <a:r>
              <a:rPr lang="mi-NZ" sz="1700" dirty="0"/>
              <a:t>Foreshadow course structure to  manage student expectations</a:t>
            </a:r>
          </a:p>
          <a:p>
            <a:r>
              <a:rPr lang="mi-NZ" sz="1700" dirty="0"/>
              <a:t>Individually set boundaries at outset of module (eg around email communications, seeking extensions etc)</a:t>
            </a:r>
          </a:p>
          <a:p>
            <a:endParaRPr lang="en-AU" sz="1700" dirty="0"/>
          </a:p>
        </p:txBody>
      </p:sp>
      <p:pic>
        <p:nvPicPr>
          <p:cNvPr id="7" name="Picture 6" descr="A sunset over a beach&#10;&#10;Description automatically generated">
            <a:extLst>
              <a:ext uri="{FF2B5EF4-FFF2-40B4-BE49-F238E27FC236}">
                <a16:creationId xmlns:a16="http://schemas.microsoft.com/office/drawing/2014/main" id="{0427270B-FCE1-486C-91FD-E990DB495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0" r="33111" b="-1"/>
          <a:stretch/>
        </p:blipFill>
        <p:spPr>
          <a:xfrm>
            <a:off x="1524021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34700" y="2115117"/>
            <a:ext cx="4732020" cy="0"/>
          </a:xfrm>
          <a:prstGeom prst="line">
            <a:avLst/>
          </a:prstGeom>
          <a:ln w="19050">
            <a:solidFill>
              <a:srgbClr val="F9C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1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422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Innovative Curriculum and Assessment Design Using  a Team Approach</vt:lpstr>
      <vt:lpstr>PowerPoint Presentation</vt:lpstr>
      <vt:lpstr>Embedding skills in the Contracts curriculum</vt:lpstr>
      <vt:lpstr>Embedding skills in the Contracts curriculum</vt:lpstr>
      <vt:lpstr>Our teams approach...</vt:lpstr>
      <vt:lpstr>Benefits</vt:lpstr>
      <vt:lpstr>Limitations</vt:lpstr>
      <vt:lpstr>Hot Tips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Curriculum and Assessment Design Using  a Team Approach</dc:title>
  <dc:creator>Ann Apps</dc:creator>
  <cp:lastModifiedBy>Marie Hadley</cp:lastModifiedBy>
  <cp:revision>2</cp:revision>
  <dcterms:created xsi:type="dcterms:W3CDTF">2020-11-14T00:05:51Z</dcterms:created>
  <dcterms:modified xsi:type="dcterms:W3CDTF">2022-08-13T01:46:55Z</dcterms:modified>
</cp:coreProperties>
</file>