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6" r:id="rId5"/>
    <p:sldId id="268" r:id="rId6"/>
    <p:sldId id="269" r:id="rId7"/>
    <p:sldId id="264" r:id="rId8"/>
    <p:sldId id="265" r:id="rId9"/>
    <p:sldId id="258" r:id="rId10"/>
    <p:sldId id="259" r:id="rId11"/>
    <p:sldId id="260" r:id="rId12"/>
    <p:sldId id="261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F0C4A-8F8B-4103-BCC3-4121D090CC58}" v="36" dt="2021-11-20T01:39:49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972A4-998E-4FAC-8011-1465ED9370DB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9EEA6-86C6-439D-979B-0D5C848E5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44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 team member – Tyler </a:t>
            </a:r>
            <a:endParaRPr lang="en-US"/>
          </a:p>
          <a:p>
            <a:endParaRPr lang="en-US"/>
          </a:p>
          <a:p>
            <a:r>
              <a:rPr lang="en-US" b="1" dirty="0"/>
              <a:t>Welcome </a:t>
            </a:r>
            <a:r>
              <a:rPr lang="en-US" dirty="0"/>
              <a:t>students, </a:t>
            </a:r>
            <a:r>
              <a:rPr lang="en-US" b="1" dirty="0"/>
              <a:t>introduce </a:t>
            </a:r>
            <a:r>
              <a:rPr lang="en-US" dirty="0"/>
              <a:t>the staff members.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Presentation will be presented by </a:t>
            </a:r>
            <a:r>
              <a:rPr lang="en-US" dirty="0" err="1"/>
              <a:t>Ms</a:t>
            </a:r>
            <a:r>
              <a:rPr lang="en-US" dirty="0"/>
              <a:t> Sher Campbell and </a:t>
            </a:r>
            <a:r>
              <a:rPr lang="en-US" dirty="0" err="1"/>
              <a:t>Mr</a:t>
            </a:r>
            <a:r>
              <a:rPr lang="en-US" dirty="0"/>
              <a:t> Joseph </a:t>
            </a:r>
            <a:r>
              <a:rPr lang="en-US" dirty="0" err="1"/>
              <a:t>Wenta</a:t>
            </a:r>
            <a:r>
              <a:rPr lang="en-US" dirty="0"/>
              <a:t>,</a:t>
            </a:r>
            <a:r>
              <a:rPr lang="en-US" baseline="0" dirty="0"/>
              <a:t> from Newcastle Law School.</a:t>
            </a:r>
            <a:endParaRPr lang="en-US">
              <a:cs typeface="Calibri" panose="020F0502020204030204"/>
            </a:endParaRPr>
          </a:p>
          <a:p>
            <a:r>
              <a:rPr lang="en-US" dirty="0"/>
              <a:t>Kelsey Gray (current student ambassador).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Mel Ryan (program adviser) and myself, answering questions that are coming through.</a:t>
            </a:r>
          </a:p>
          <a:p>
            <a:endParaRPr lang="en-US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165D0-6EDE-4F15-B067-29A02E74CB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6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77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1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25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">
    <p:bg>
      <p:bgPr>
        <a:solidFill>
          <a:srgbClr val="4D4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67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10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8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02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4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94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77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36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62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6160-8541-4496-AE2E-4B3F311CD64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ABE8-34C0-4875-8D04-62ED2F1E5A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62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979D6-9135-4323-B334-BA9643FB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10" y="3978323"/>
            <a:ext cx="4896572" cy="1088136"/>
          </a:xfrm>
        </p:spPr>
        <p:txBody>
          <a:bodyPr anchor="b">
            <a:noAutofit/>
          </a:bodyPr>
          <a:lstStyle/>
          <a:p>
            <a:r>
              <a:rPr lang="en-AU" b="1" dirty="0">
                <a:latin typeface="Arial Black" panose="020B0A04020102020204" pitchFamily="34" charset="0"/>
              </a:rPr>
              <a:t>Indigenisation and Justice in Law Curricula: How?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0E27F-CB20-4F61-9F8A-E4BB3097C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17" y="1090423"/>
            <a:ext cx="4498848" cy="3584448"/>
          </a:xfrm>
        </p:spPr>
        <p:txBody>
          <a:bodyPr anchor="t">
            <a:normAutofit/>
          </a:bodyPr>
          <a:lstStyle/>
          <a:p>
            <a:r>
              <a:rPr lang="en-AU" sz="1900" b="1" dirty="0">
                <a:latin typeface="Arial" panose="020B0604020202020204" pitchFamily="34" charset="0"/>
                <a:cs typeface="Arial" panose="020B0604020202020204" pitchFamily="34" charset="0"/>
              </a:rPr>
              <a:t>Kevin Sobel-Read</a:t>
            </a:r>
          </a:p>
          <a:p>
            <a:r>
              <a:rPr lang="en-AU" sz="1900" b="1" dirty="0">
                <a:latin typeface="Arial" panose="020B0604020202020204" pitchFamily="34" charset="0"/>
                <a:cs typeface="Arial" panose="020B0604020202020204" pitchFamily="34" charset="0"/>
              </a:rPr>
              <a:t>Marie Hadley (T: @DrMarie_IP)</a:t>
            </a:r>
            <a:endParaRPr lang="en-AU" sz="1900" dirty="0"/>
          </a:p>
        </p:txBody>
      </p:sp>
      <p:pic>
        <p:nvPicPr>
          <p:cNvPr id="5" name="Picture 4" descr="A picture containing text, outdoor, building, sky&#10;&#10;Description automatically generated">
            <a:extLst>
              <a:ext uri="{FF2B5EF4-FFF2-40B4-BE49-F238E27FC236}">
                <a16:creationId xmlns:a16="http://schemas.microsoft.com/office/drawing/2014/main" id="{DFBC9069-84AF-4A9C-8CF1-B7B28E3ED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1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47C000-EAE3-42A8-B772-1E89A95E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88" y="5094397"/>
            <a:ext cx="1639277" cy="16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7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iew of a city street&#10;&#10;Description automatically generated">
            <a:extLst>
              <a:ext uri="{FF2B5EF4-FFF2-40B4-BE49-F238E27FC236}">
                <a16:creationId xmlns:a16="http://schemas.microsoft.com/office/drawing/2014/main" id="{E0A0CAC8-A164-AD48-A097-62BB6C99F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890" y="229793"/>
            <a:ext cx="6800851" cy="16766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i="0" spc="-300" dirty="0">
                <a:solidFill>
                  <a:schemeClr val="bg1"/>
                </a:solidFill>
                <a:latin typeface="Arial Black" panose="020B0A04020102020204" pitchFamily="34" charset="0"/>
                <a:ea typeface="Arial Black" charset="0"/>
                <a:cs typeface="Arial" panose="020B0604020202020204" pitchFamily="34" charset="0"/>
              </a:rPr>
              <a:t>Feedback &amp; Questions:</a:t>
            </a:r>
            <a:endParaRPr lang="en-US" sz="3200" b="1" i="0" spc="-300" dirty="0">
              <a:solidFill>
                <a:srgbClr val="00B0F0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kevin.sobel-read@newcastle.edu.au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marie.hadley@newcastle.edu.au</a:t>
            </a:r>
            <a:endParaRPr lang="en-US" sz="32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2800" b="1" i="0" spc="-300" dirty="0">
              <a:solidFill>
                <a:srgbClr val="00B0F0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509" y="5550989"/>
            <a:ext cx="7694341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600" dirty="0"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  <a:p>
            <a:r>
              <a:rPr lang="en-US" sz="1600" i="0" dirty="0" err="1">
                <a:latin typeface="Arial"/>
                <a:ea typeface="Georgia" charset="0"/>
                <a:cs typeface="Arial"/>
              </a:rPr>
              <a:t>Mr</a:t>
            </a:r>
            <a:r>
              <a:rPr lang="en-US" sz="1600" i="0" dirty="0">
                <a:latin typeface="Arial"/>
                <a:ea typeface="Georgia" charset="0"/>
                <a:cs typeface="Arial"/>
              </a:rPr>
              <a:t> Josep</a:t>
            </a:r>
            <a:r>
              <a:rPr lang="en-US" sz="1600" dirty="0">
                <a:latin typeface="Arial"/>
                <a:ea typeface="Georgia" charset="0"/>
                <a:cs typeface="Arial"/>
              </a:rPr>
              <a:t>h </a:t>
            </a:r>
            <a:r>
              <a:rPr lang="en-US" sz="1600" dirty="0" err="1">
                <a:latin typeface="Arial"/>
                <a:ea typeface="Georgia" charset="0"/>
                <a:cs typeface="Arial"/>
              </a:rPr>
              <a:t>Wenta</a:t>
            </a:r>
            <a:endParaRPr lang="en-US" sz="1600">
              <a:latin typeface="Arial"/>
              <a:ea typeface="Georgia" charset="0"/>
              <a:cs typeface="Arial"/>
            </a:endParaRPr>
          </a:p>
          <a:p>
            <a:r>
              <a:rPr lang="en-US" sz="1600" dirty="0" err="1">
                <a:latin typeface="Arial"/>
                <a:ea typeface="Georgia" charset="0"/>
                <a:cs typeface="Arial"/>
              </a:rPr>
              <a:t>Ms</a:t>
            </a:r>
            <a:r>
              <a:rPr lang="en-US" sz="1600" dirty="0">
                <a:latin typeface="Arial"/>
                <a:ea typeface="Georgia" charset="0"/>
                <a:cs typeface="Arial"/>
              </a:rPr>
              <a:t> Sher Campbell</a:t>
            </a:r>
          </a:p>
          <a:p>
            <a:r>
              <a:rPr lang="en-US" sz="1600" i="0" dirty="0">
                <a:latin typeface="Arial"/>
                <a:ea typeface="Georgia" charset="0"/>
                <a:cs typeface="Arial"/>
              </a:rPr>
              <a:t>Kelsey Gray</a:t>
            </a:r>
          </a:p>
        </p:txBody>
      </p:sp>
    </p:spTree>
    <p:extLst>
      <p:ext uri="{BB962C8B-B14F-4D97-AF65-F5344CB8AC3E}">
        <p14:creationId xmlns:p14="http://schemas.microsoft.com/office/powerpoint/2010/main" val="133341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6" y="1304925"/>
            <a:ext cx="7000874" cy="552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365126"/>
            <a:ext cx="10887075" cy="901700"/>
          </a:xfrm>
        </p:spPr>
        <p:txBody>
          <a:bodyPr/>
          <a:lstStyle/>
          <a:p>
            <a:r>
              <a:rPr lang="en-AU" dirty="0">
                <a:latin typeface="Arial Black" panose="020B0A04020102020204" pitchFamily="34" charset="0"/>
              </a:rPr>
              <a:t>Newcastle Law School: a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" y="1381125"/>
            <a:ext cx="5099686" cy="54483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</a:t>
            </a:r>
          </a:p>
          <a:p>
            <a:pPr>
              <a:lnSpc>
                <a:spcPct val="120000"/>
              </a:lnSpc>
            </a:pPr>
            <a:r>
              <a:rPr lang="en-A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LLB program &amp; JD program</a:t>
            </a:r>
          </a:p>
          <a:p>
            <a:pPr lvl="1">
              <a:lnSpc>
                <a:spcPct val="120000"/>
              </a:lnSpc>
            </a:pP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LLB  has Embedded Hons </a:t>
            </a:r>
            <a:endParaRPr lang="en-AU" sz="1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A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practical training and skills-learning</a:t>
            </a:r>
          </a:p>
          <a:p>
            <a:pPr lvl="1">
              <a:lnSpc>
                <a:spcPct val="120000"/>
              </a:lnSpc>
            </a:pP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https://www.newcastle.edu.au/__data/assets/pdf_file/0007/650473/Law-School-Skills-Map_Digital.pdf</a:t>
            </a:r>
          </a:p>
          <a:p>
            <a:pPr>
              <a:lnSpc>
                <a:spcPct val="120000"/>
              </a:lnSpc>
            </a:pPr>
            <a:r>
              <a:rPr lang="en-A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cohort</a:t>
            </a:r>
            <a:r>
              <a:rPr lang="en-A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Regional &amp; First in family</a:t>
            </a:r>
          </a:p>
          <a:p>
            <a:pPr lvl="1">
              <a:lnSpc>
                <a:spcPct val="120000"/>
              </a:lnSpc>
            </a:pP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Highest proportion of Aboriginal and Torres Strait Islander students of any Law School in Australia</a:t>
            </a:r>
            <a:r>
              <a:rPr lang="en-US" b="1" spc="-263" dirty="0">
                <a:solidFill>
                  <a:prstClr val="white"/>
                </a:solidFill>
                <a:latin typeface="Arial Black" charset="0"/>
                <a:ea typeface="Arial Black" charset="0"/>
                <a:cs typeface="Arial Black" charset="0"/>
              </a:rPr>
              <a:t>AT MAKES OUR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604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Autofit/>
          </a:bodyPr>
          <a:lstStyle/>
          <a:p>
            <a:r>
              <a:rPr lang="en-AU" dirty="0">
                <a:latin typeface="Arial Black" panose="020B0A04020102020204" pitchFamily="34" charset="0"/>
              </a:rPr>
              <a:t>Indigenisation Projects in the NLS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7D6D1AA-9C7F-4F58-B0F8-E7D3BF21D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77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1459" y="2367163"/>
            <a:ext cx="5600698" cy="429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</a:t>
            </a:r>
          </a:p>
          <a:p>
            <a:r>
              <a:rPr lang="en-A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history of Indigenisation:</a:t>
            </a:r>
          </a:p>
          <a:p>
            <a:pPr lvl="1"/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Sporadic</a:t>
            </a:r>
          </a:p>
          <a:p>
            <a:pPr lvl="1"/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Piecemeal changes, typically to course content</a:t>
            </a:r>
          </a:p>
          <a:p>
            <a:pPr lvl="1"/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Challenges including resistance on workload grounds </a:t>
            </a:r>
          </a:p>
          <a:p>
            <a:pPr lvl="1"/>
            <a:endParaRPr lang="en-AU" sz="17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Curricular Justice Project Aims:</a:t>
            </a:r>
          </a:p>
          <a:p>
            <a:pPr lvl="1"/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Meaningful</a:t>
            </a:r>
          </a:p>
          <a:p>
            <a:pPr lvl="1"/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Manageable</a:t>
            </a:r>
          </a:p>
          <a:p>
            <a:pPr lvl="1"/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141714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B8847051-6318-4698-9361-9EA424BE0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7" r="4774" b="32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EC4F9-38AE-438E-867C-62501D56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Getting started: Our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28B2C-7ED7-4168-B072-2EFB4D33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2064613"/>
            <a:ext cx="5235490" cy="3773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What would the dream curriculum look like? 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What skills would it involve? 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What content? 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What can we do?</a:t>
            </a:r>
          </a:p>
          <a:p>
            <a:pPr marL="457200" lvl="1" indent="0">
              <a:buNone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What graduate attributes would we want our students to walk away with?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Who do we want them to be?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What does a culturally competent lawyer look like? What do they know?</a:t>
            </a:r>
          </a:p>
          <a:p>
            <a:pPr lvl="1"/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154538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49564134-C440-4D49-830B-B19A55DE4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r="-2" b="-2"/>
          <a:stretch/>
        </p:blipFill>
        <p:spPr>
          <a:xfrm>
            <a:off x="181899" y="175336"/>
            <a:ext cx="5915025" cy="6507328"/>
          </a:xfrm>
          <a:prstGeom prst="rect">
            <a:avLst/>
          </a:prstGeom>
        </p:spPr>
      </p:pic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431F71FD-7CD4-4BC5-9AFF-A9245D0125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" r="2" b="14522"/>
          <a:stretch/>
        </p:blipFill>
        <p:spPr>
          <a:xfrm>
            <a:off x="6095156" y="182880"/>
            <a:ext cx="5915025" cy="64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3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EE4BA4-0C08-49B2-80A1-DDEA68229444}"/>
              </a:ext>
            </a:extLst>
          </p:cNvPr>
          <p:cNvSpPr/>
          <p:nvPr/>
        </p:nvSpPr>
        <p:spPr>
          <a:xfrm>
            <a:off x="3056703" y="459827"/>
            <a:ext cx="6000927" cy="1145894"/>
          </a:xfrm>
          <a:prstGeom prst="rect">
            <a:avLst/>
          </a:prstGeom>
          <a:solidFill>
            <a:srgbClr val="19D1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0241BE"/>
                </a:solidFill>
              </a:rPr>
              <a:t>Recognising, Respecting and Valuing Indigenous Peoples’  Legal Systems, Knowledges, and Experiences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95209-1DB0-4B47-9818-A7B0F59742B9}"/>
              </a:ext>
            </a:extLst>
          </p:cNvPr>
          <p:cNvSpPr/>
          <p:nvPr/>
        </p:nvSpPr>
        <p:spPr>
          <a:xfrm>
            <a:off x="1570583" y="2140179"/>
            <a:ext cx="2588821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Aboriginal and Torres Strait Islander Legal &amp; Knowledge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1D147-0DBE-4DD5-A916-FFCB31C18190}"/>
              </a:ext>
            </a:extLst>
          </p:cNvPr>
          <p:cNvSpPr/>
          <p:nvPr/>
        </p:nvSpPr>
        <p:spPr>
          <a:xfrm>
            <a:off x="4627251" y="2119666"/>
            <a:ext cx="2577344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Western Law’s Exclusions and Injustices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0C551C-9DDC-40AC-9E2C-EEC3DBB433CB}"/>
              </a:ext>
            </a:extLst>
          </p:cNvPr>
          <p:cNvSpPr/>
          <p:nvPr/>
        </p:nvSpPr>
        <p:spPr>
          <a:xfrm>
            <a:off x="7638070" y="2142704"/>
            <a:ext cx="2588821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Lawyering Ways of Thinking, Doing, and Being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68B0A6-C57B-4DB6-A762-32AD8776F586}"/>
              </a:ext>
            </a:extLst>
          </p:cNvPr>
          <p:cNvSpPr/>
          <p:nvPr/>
        </p:nvSpPr>
        <p:spPr>
          <a:xfrm>
            <a:off x="2910010" y="4478424"/>
            <a:ext cx="6069079" cy="6417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Law Reform Capstone Assessment </a:t>
            </a:r>
            <a:r>
              <a:rPr lang="en-AU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Open Access Database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04C80C-39EE-474C-80AF-658DE827001B}"/>
              </a:ext>
            </a:extLst>
          </p:cNvPr>
          <p:cNvCxnSpPr>
            <a:cxnSpLocks/>
          </p:cNvCxnSpPr>
          <p:nvPr/>
        </p:nvCxnSpPr>
        <p:spPr>
          <a:xfrm flipH="1">
            <a:off x="2794884" y="1605721"/>
            <a:ext cx="630487" cy="516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3BA6DD-7BFF-4DCF-85F2-027D8B150AE0}"/>
              </a:ext>
            </a:extLst>
          </p:cNvPr>
          <p:cNvCxnSpPr>
            <a:cxnSpLocks/>
          </p:cNvCxnSpPr>
          <p:nvPr/>
        </p:nvCxnSpPr>
        <p:spPr>
          <a:xfrm>
            <a:off x="5970360" y="1651546"/>
            <a:ext cx="0" cy="470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EB1A63-395A-4860-9C88-58DCBBB02F22}"/>
              </a:ext>
            </a:extLst>
          </p:cNvPr>
          <p:cNvCxnSpPr>
            <a:cxnSpLocks/>
          </p:cNvCxnSpPr>
          <p:nvPr/>
        </p:nvCxnSpPr>
        <p:spPr>
          <a:xfrm>
            <a:off x="8548517" y="1642037"/>
            <a:ext cx="509113" cy="497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7DFA57-131F-4318-B9D5-674F0B4B56B0}"/>
              </a:ext>
            </a:extLst>
          </p:cNvPr>
          <p:cNvCxnSpPr>
            <a:cxnSpLocks/>
          </p:cNvCxnSpPr>
          <p:nvPr/>
        </p:nvCxnSpPr>
        <p:spPr>
          <a:xfrm>
            <a:off x="3246567" y="4109279"/>
            <a:ext cx="128784" cy="29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F5A62DB-A5D0-474E-A5CA-4AD6FC3466C0}"/>
              </a:ext>
            </a:extLst>
          </p:cNvPr>
          <p:cNvCxnSpPr>
            <a:cxnSpLocks/>
          </p:cNvCxnSpPr>
          <p:nvPr/>
        </p:nvCxnSpPr>
        <p:spPr>
          <a:xfrm>
            <a:off x="5970360" y="3915291"/>
            <a:ext cx="0" cy="51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9E03BDE-4FB4-414B-B2FF-75605B57F64F}"/>
              </a:ext>
            </a:extLst>
          </p:cNvPr>
          <p:cNvCxnSpPr>
            <a:cxnSpLocks/>
          </p:cNvCxnSpPr>
          <p:nvPr/>
        </p:nvCxnSpPr>
        <p:spPr>
          <a:xfrm flipH="1">
            <a:off x="8611572" y="4061401"/>
            <a:ext cx="131399" cy="365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E982E837-0958-414F-B0C8-5D75FF88CD18}"/>
              </a:ext>
            </a:extLst>
          </p:cNvPr>
          <p:cNvSpPr/>
          <p:nvPr/>
        </p:nvSpPr>
        <p:spPr>
          <a:xfrm>
            <a:off x="989199" y="673286"/>
            <a:ext cx="1920811" cy="5631542"/>
          </a:xfrm>
          <a:prstGeom prst="curvedRightArrow">
            <a:avLst/>
          </a:prstGeom>
          <a:solidFill>
            <a:srgbClr val="19D1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8" name="Arrow: Curved Right 37">
            <a:extLst>
              <a:ext uri="{FF2B5EF4-FFF2-40B4-BE49-F238E27FC236}">
                <a16:creationId xmlns:a16="http://schemas.microsoft.com/office/drawing/2014/main" id="{28208DB1-68C8-4EA3-BB78-D8C5F2F096D0}"/>
              </a:ext>
            </a:extLst>
          </p:cNvPr>
          <p:cNvSpPr/>
          <p:nvPr/>
        </p:nvSpPr>
        <p:spPr>
          <a:xfrm flipH="1" flipV="1">
            <a:off x="9182311" y="489362"/>
            <a:ext cx="1984256" cy="5587633"/>
          </a:xfrm>
          <a:prstGeom prst="curvedRightArrow">
            <a:avLst/>
          </a:prstGeom>
          <a:solidFill>
            <a:srgbClr val="19D1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6E1F2B-2ACA-4A74-BBE0-189141681010}"/>
              </a:ext>
            </a:extLst>
          </p:cNvPr>
          <p:cNvSpPr/>
          <p:nvPr/>
        </p:nvSpPr>
        <p:spPr>
          <a:xfrm>
            <a:off x="2944086" y="5537195"/>
            <a:ext cx="6000927" cy="748777"/>
          </a:xfrm>
          <a:prstGeom prst="rect">
            <a:avLst/>
          </a:prstGeom>
          <a:solidFill>
            <a:srgbClr val="19D1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rgbClr val="0241BE"/>
                </a:solidFill>
              </a:rPr>
              <a:t>RECIPROCITY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B062D2-FDFE-40AC-96A6-D0B24546AFB6}"/>
              </a:ext>
            </a:extLst>
          </p:cNvPr>
          <p:cNvSpPr txBox="1"/>
          <p:nvPr/>
        </p:nvSpPr>
        <p:spPr>
          <a:xfrm>
            <a:off x="-12921" y="360826"/>
            <a:ext cx="466642" cy="6497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C</a:t>
            </a:r>
          </a:p>
          <a:p>
            <a:pPr marL="87313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O</a:t>
            </a:r>
          </a:p>
          <a:p>
            <a:pPr marL="87313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N</a:t>
            </a:r>
          </a:p>
          <a:p>
            <a:pPr marL="87313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T</a:t>
            </a:r>
          </a:p>
          <a:p>
            <a:pPr marL="87313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E</a:t>
            </a:r>
          </a:p>
          <a:p>
            <a:pPr marL="87313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N</a:t>
            </a:r>
          </a:p>
          <a:p>
            <a:pPr marL="87313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T</a:t>
            </a: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7313"/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59E49A-F520-4DFA-8EB5-8717A1780313}"/>
              </a:ext>
            </a:extLst>
          </p:cNvPr>
          <p:cNvSpPr txBox="1"/>
          <p:nvPr/>
        </p:nvSpPr>
        <p:spPr>
          <a:xfrm>
            <a:off x="0" y="-8505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COLLABORATION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83038E-CCA4-40ED-AF29-9A6277CAA355}"/>
              </a:ext>
            </a:extLst>
          </p:cNvPr>
          <p:cNvCxnSpPr>
            <a:cxnSpLocks/>
          </p:cNvCxnSpPr>
          <p:nvPr/>
        </p:nvCxnSpPr>
        <p:spPr>
          <a:xfrm>
            <a:off x="5970360" y="5138616"/>
            <a:ext cx="812" cy="275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3270B6E-1588-4761-8B90-88D0F34B2574}"/>
              </a:ext>
            </a:extLst>
          </p:cNvPr>
          <p:cNvSpPr txBox="1"/>
          <p:nvPr/>
        </p:nvSpPr>
        <p:spPr>
          <a:xfrm>
            <a:off x="11833800" y="360826"/>
            <a:ext cx="348755" cy="64971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C</a:t>
            </a:r>
          </a:p>
          <a:p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O</a:t>
            </a:r>
          </a:p>
          <a:p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N</a:t>
            </a:r>
          </a:p>
          <a:p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T</a:t>
            </a:r>
          </a:p>
          <a:p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E</a:t>
            </a:r>
          </a:p>
          <a:p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X</a:t>
            </a:r>
          </a:p>
          <a:p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T</a:t>
            </a: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372928-E451-44E1-9D9C-B0A93F54270A}"/>
              </a:ext>
            </a:extLst>
          </p:cNvPr>
          <p:cNvSpPr txBox="1"/>
          <p:nvPr/>
        </p:nvSpPr>
        <p:spPr>
          <a:xfrm>
            <a:off x="453721" y="6488667"/>
            <a:ext cx="1149153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CLASSROOM PEDAGOGY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516832-E3D8-4658-B3BB-6DBD8B816B31}"/>
              </a:ext>
            </a:extLst>
          </p:cNvPr>
          <p:cNvSpPr/>
          <p:nvPr/>
        </p:nvSpPr>
        <p:spPr>
          <a:xfrm>
            <a:off x="1570583" y="3325832"/>
            <a:ext cx="2588822" cy="8016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GOAL: Understanding and appreciating the ongoing value and vitality of Indigenous legal systems and knowledges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516832-E3D8-4658-B3BB-6DBD8B816B31}"/>
              </a:ext>
            </a:extLst>
          </p:cNvPr>
          <p:cNvSpPr/>
          <p:nvPr/>
        </p:nvSpPr>
        <p:spPr>
          <a:xfrm>
            <a:off x="4631564" y="3300497"/>
            <a:ext cx="2588821" cy="8269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GOAL: Understanding and appreciating the role of law in oppressing Aboriginal and Torres Strait Islander peoples, and as an avenue for empowerment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516832-E3D8-4658-B3BB-6DBD8B816B31}"/>
              </a:ext>
            </a:extLst>
          </p:cNvPr>
          <p:cNvSpPr/>
          <p:nvPr/>
        </p:nvSpPr>
        <p:spPr>
          <a:xfrm>
            <a:off x="7638071" y="3323818"/>
            <a:ext cx="2588821" cy="7762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GOAL: Understanding and appreciating the role of lawyers in replicating and/or challenging existing inequities in the Australian legal system and possibilities for contributing to future change </a:t>
            </a:r>
          </a:p>
        </p:txBody>
      </p:sp>
    </p:spTree>
    <p:extLst>
      <p:ext uri="{BB962C8B-B14F-4D97-AF65-F5344CB8AC3E}">
        <p14:creationId xmlns:p14="http://schemas.microsoft.com/office/powerpoint/2010/main" val="43089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46F4CC5-A03C-40E4-8B7A-10A8C0F18EED}"/>
              </a:ext>
            </a:extLst>
          </p:cNvPr>
          <p:cNvSpPr/>
          <p:nvPr/>
        </p:nvSpPr>
        <p:spPr>
          <a:xfrm>
            <a:off x="3752472" y="3418092"/>
            <a:ext cx="4855717" cy="1985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b="1" dirty="0"/>
          </a:p>
          <a:p>
            <a:pPr algn="ctr"/>
            <a:r>
              <a:rPr lang="en-AU" b="1" dirty="0"/>
              <a:t>Methodology: </a:t>
            </a:r>
          </a:p>
          <a:p>
            <a:pPr algn="ctr"/>
            <a:r>
              <a:rPr lang="en-AU" dirty="0"/>
              <a:t>Centring Indigenous perspectives</a:t>
            </a:r>
          </a:p>
          <a:p>
            <a:pPr algn="ctr"/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5FB4CB-1C31-464D-A8DD-64B230A58244}"/>
              </a:ext>
            </a:extLst>
          </p:cNvPr>
          <p:cNvSpPr/>
          <p:nvPr/>
        </p:nvSpPr>
        <p:spPr>
          <a:xfrm>
            <a:off x="129521" y="88081"/>
            <a:ext cx="6558955" cy="13433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accent4">
                    <a:lumMod val="50000"/>
                  </a:schemeClr>
                </a:solidFill>
              </a:rPr>
              <a:t>Aboriginal and Torres Strait Islander Legal &amp; Knowledge Systems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B8CA79-571B-4CA9-BE6B-A061E6770B56}"/>
              </a:ext>
            </a:extLst>
          </p:cNvPr>
          <p:cNvSpPr/>
          <p:nvPr/>
        </p:nvSpPr>
        <p:spPr>
          <a:xfrm>
            <a:off x="6245401" y="1431425"/>
            <a:ext cx="5115676" cy="27629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285750"/>
            <a:endParaRPr lang="en-AU" b="1" dirty="0"/>
          </a:p>
          <a:p>
            <a:pPr marL="623888" indent="-285750"/>
            <a:r>
              <a:rPr lang="en-AU" b="1" dirty="0"/>
              <a:t>Evidentiary Lens:</a:t>
            </a:r>
          </a:p>
          <a:p>
            <a:pPr marL="623888" indent="-285750">
              <a:buFont typeface="Arial" panose="020B0604020202020204" pitchFamily="34" charset="0"/>
              <a:buChar char="•"/>
            </a:pPr>
            <a:r>
              <a:rPr lang="en-AU" dirty="0"/>
              <a:t>Sovereignty/self-governance pre-contact</a:t>
            </a:r>
          </a:p>
          <a:p>
            <a:pPr marL="623888" indent="-285750">
              <a:buFont typeface="Arial" panose="020B0604020202020204" pitchFamily="34" charset="0"/>
              <a:buChar char="•"/>
            </a:pPr>
            <a:r>
              <a:rPr lang="en-AU" dirty="0"/>
              <a:t>Disruption and Adaptation Ongoing vitality of Indigenous legal and knowledge systems</a:t>
            </a:r>
          </a:p>
          <a:p>
            <a:pPr algn="ctr"/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16832-E3D8-4658-B3BB-6DBD8B816B31}"/>
              </a:ext>
            </a:extLst>
          </p:cNvPr>
          <p:cNvSpPr/>
          <p:nvPr/>
        </p:nvSpPr>
        <p:spPr>
          <a:xfrm>
            <a:off x="1675540" y="5932575"/>
            <a:ext cx="9009583" cy="8373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GOAL: Understanding and appreciating the ongoing value and vitality of Indigenous legal systems and knowledges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5A62DB-A5D0-474E-A5CA-4AD6FC3466C0}"/>
              </a:ext>
            </a:extLst>
          </p:cNvPr>
          <p:cNvCxnSpPr>
            <a:cxnSpLocks/>
          </p:cNvCxnSpPr>
          <p:nvPr/>
        </p:nvCxnSpPr>
        <p:spPr>
          <a:xfrm>
            <a:off x="6086474" y="5403967"/>
            <a:ext cx="0" cy="51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8FFF0B5-3584-4966-AA56-C83CC0AD36A7}"/>
              </a:ext>
            </a:extLst>
          </p:cNvPr>
          <p:cNvSpPr/>
          <p:nvPr/>
        </p:nvSpPr>
        <p:spPr>
          <a:xfrm>
            <a:off x="1715785" y="1510299"/>
            <a:ext cx="5195566" cy="24375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260350"/>
            <a:endParaRPr lang="en-AU" b="1" dirty="0"/>
          </a:p>
          <a:p>
            <a:pPr marL="623888" indent="-260350"/>
            <a:r>
              <a:rPr lang="en-AU" b="1" dirty="0"/>
              <a:t>Conceptual framework: </a:t>
            </a:r>
          </a:p>
          <a:p>
            <a:pPr marL="623888" indent="-260350"/>
            <a:r>
              <a:rPr lang="en-AU" dirty="0"/>
              <a:t>Legal Pluralism</a:t>
            </a:r>
          </a:p>
          <a:p>
            <a:pPr marL="623888" indent="-260350">
              <a:buFont typeface="Arial" panose="020B0604020202020204" pitchFamily="34" charset="0"/>
              <a:buChar char="•"/>
            </a:pPr>
            <a:r>
              <a:rPr lang="en-AU" dirty="0"/>
              <a:t>Multiple legal systems can and do exist at the same time in the same place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528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46F4CC5-A03C-40E4-8B7A-10A8C0F18EED}"/>
              </a:ext>
            </a:extLst>
          </p:cNvPr>
          <p:cNvSpPr/>
          <p:nvPr/>
        </p:nvSpPr>
        <p:spPr>
          <a:xfrm>
            <a:off x="3644568" y="3709343"/>
            <a:ext cx="4855717" cy="1852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/>
              <a:t>Methodology: </a:t>
            </a:r>
          </a:p>
          <a:p>
            <a:pPr algn="ctr"/>
            <a:r>
              <a:rPr lang="en-AU" dirty="0"/>
              <a:t>Critical Thinking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5FB4CB-1C31-464D-A8DD-64B230A58244}"/>
              </a:ext>
            </a:extLst>
          </p:cNvPr>
          <p:cNvSpPr/>
          <p:nvPr/>
        </p:nvSpPr>
        <p:spPr>
          <a:xfrm>
            <a:off x="78150" y="100172"/>
            <a:ext cx="6558955" cy="13433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accent4">
                    <a:lumMod val="50000"/>
                  </a:schemeClr>
                </a:solidFill>
              </a:rPr>
              <a:t>Western Law’s Exclusions and Injustices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B8CA79-571B-4CA9-BE6B-A061E6770B56}"/>
              </a:ext>
            </a:extLst>
          </p:cNvPr>
          <p:cNvSpPr/>
          <p:nvPr/>
        </p:nvSpPr>
        <p:spPr>
          <a:xfrm>
            <a:off x="5936343" y="1404520"/>
            <a:ext cx="5057804" cy="31819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0113" indent="-450850"/>
            <a:r>
              <a:rPr lang="en-AU" b="1" dirty="0"/>
              <a:t>Evidentiary Lens:</a:t>
            </a:r>
          </a:p>
          <a:p>
            <a:pPr marL="449262"/>
            <a:r>
              <a:rPr lang="en-AU" dirty="0"/>
              <a:t>Top-down oppression, including:</a:t>
            </a:r>
          </a:p>
          <a:p>
            <a:pPr marL="900113" indent="-188913">
              <a:buFont typeface="Arial" panose="020B0604020202020204" pitchFamily="34" charset="0"/>
              <a:buChar char="•"/>
            </a:pPr>
            <a:r>
              <a:rPr lang="en-AU" dirty="0"/>
              <a:t>Terra nullius, Stolen Generation, incarceration, wage theft</a:t>
            </a:r>
          </a:p>
          <a:p>
            <a:pPr marL="449262"/>
            <a:r>
              <a:rPr lang="en-AU" dirty="0"/>
              <a:t>Bottom-up activism, including: </a:t>
            </a:r>
          </a:p>
          <a:p>
            <a:pPr marL="900113" indent="-188913">
              <a:buFont typeface="Arial" panose="020B0604020202020204" pitchFamily="34" charset="0"/>
              <a:buChar char="•"/>
            </a:pPr>
            <a:r>
              <a:rPr lang="en-AU" dirty="0"/>
              <a:t>Mabo/constitutional developments, Taylah Gray activism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16832-E3D8-4658-B3BB-6DBD8B816B31}"/>
              </a:ext>
            </a:extLst>
          </p:cNvPr>
          <p:cNvSpPr/>
          <p:nvPr/>
        </p:nvSpPr>
        <p:spPr>
          <a:xfrm>
            <a:off x="1950373" y="6117883"/>
            <a:ext cx="8590911" cy="615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GOAL: Understanding and appreciating the role of law in oppressing Aboriginal and Torres Strait Islander peoples, and as an avenue for empowerment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5A62DB-A5D0-474E-A5CA-4AD6FC3466C0}"/>
              </a:ext>
            </a:extLst>
          </p:cNvPr>
          <p:cNvCxnSpPr>
            <a:cxnSpLocks/>
          </p:cNvCxnSpPr>
          <p:nvPr/>
        </p:nvCxnSpPr>
        <p:spPr>
          <a:xfrm>
            <a:off x="6057445" y="5606376"/>
            <a:ext cx="0" cy="51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8FFF0B5-3584-4966-AA56-C83CC0AD36A7}"/>
              </a:ext>
            </a:extLst>
          </p:cNvPr>
          <p:cNvSpPr/>
          <p:nvPr/>
        </p:nvSpPr>
        <p:spPr>
          <a:xfrm>
            <a:off x="1150706" y="1470490"/>
            <a:ext cx="5308581" cy="28330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11200" indent="-174625"/>
            <a:r>
              <a:rPr lang="en-AU" b="1" dirty="0"/>
              <a:t>Conceptual framework: </a:t>
            </a:r>
          </a:p>
          <a:p>
            <a:pPr marL="711200" indent="-174625"/>
            <a:r>
              <a:rPr lang="en-AU" dirty="0"/>
              <a:t>Law &amp; Society</a:t>
            </a:r>
          </a:p>
          <a:p>
            <a:pPr marL="711200" indent="-174625">
              <a:buFont typeface="Arial" panose="020B0604020202020204" pitchFamily="34" charset="0"/>
              <a:buChar char="•"/>
            </a:pPr>
            <a:r>
              <a:rPr lang="en-AU" dirty="0"/>
              <a:t>Structural inequality</a:t>
            </a:r>
          </a:p>
          <a:p>
            <a:pPr marL="711200" indent="-174625">
              <a:buFont typeface="Arial" panose="020B0604020202020204" pitchFamily="34" charset="0"/>
              <a:buChar char="•"/>
            </a:pPr>
            <a:r>
              <a:rPr lang="en-AU" dirty="0"/>
              <a:t>Contextual</a:t>
            </a:r>
          </a:p>
          <a:p>
            <a:pPr marL="711200" indent="-174625">
              <a:buFont typeface="Arial" panose="020B0604020202020204" pitchFamily="34" charset="0"/>
              <a:buChar char="•"/>
            </a:pPr>
            <a:r>
              <a:rPr lang="en-AU" dirty="0"/>
              <a:t>Top-down and bottom-up relationships between law and power</a:t>
            </a:r>
          </a:p>
        </p:txBody>
      </p:sp>
    </p:spTree>
    <p:extLst>
      <p:ext uri="{BB962C8B-B14F-4D97-AF65-F5344CB8AC3E}">
        <p14:creationId xmlns:p14="http://schemas.microsoft.com/office/powerpoint/2010/main" val="337033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46F4CC5-A03C-40E4-8B7A-10A8C0F18EED}"/>
              </a:ext>
            </a:extLst>
          </p:cNvPr>
          <p:cNvSpPr/>
          <p:nvPr/>
        </p:nvSpPr>
        <p:spPr>
          <a:xfrm>
            <a:off x="3687644" y="3625829"/>
            <a:ext cx="4855717" cy="18750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/>
              <a:t>Methodology: </a:t>
            </a:r>
          </a:p>
          <a:p>
            <a:pPr algn="ctr"/>
            <a:r>
              <a:rPr lang="en-AU" dirty="0"/>
              <a:t>Critical reflexivity</a:t>
            </a:r>
          </a:p>
          <a:p>
            <a:pPr algn="ctr"/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5FB4CB-1C31-464D-A8DD-64B230A58244}"/>
              </a:ext>
            </a:extLst>
          </p:cNvPr>
          <p:cNvSpPr/>
          <p:nvPr/>
        </p:nvSpPr>
        <p:spPr>
          <a:xfrm>
            <a:off x="129521" y="88081"/>
            <a:ext cx="6558955" cy="13433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accent4">
                    <a:lumMod val="50000"/>
                  </a:schemeClr>
                </a:solidFill>
              </a:rPr>
              <a:t>Lawyering Ways of Thinking, Doing, and Being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B8CA79-571B-4CA9-BE6B-A061E6770B56}"/>
              </a:ext>
            </a:extLst>
          </p:cNvPr>
          <p:cNvSpPr/>
          <p:nvPr/>
        </p:nvSpPr>
        <p:spPr>
          <a:xfrm>
            <a:off x="6316892" y="1659274"/>
            <a:ext cx="4614810" cy="27629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12800" indent="-276225"/>
            <a:endParaRPr lang="en-AU" b="1" dirty="0"/>
          </a:p>
          <a:p>
            <a:pPr marL="812800" indent="-276225"/>
            <a:r>
              <a:rPr lang="en-AU" b="1" dirty="0"/>
              <a:t>Evidentiary Lens:</a:t>
            </a:r>
          </a:p>
          <a:p>
            <a:pPr marL="812800" indent="-276225">
              <a:buFont typeface="Arial" panose="020B0604020202020204" pitchFamily="34" charset="0"/>
              <a:buChar char="•"/>
            </a:pPr>
            <a:r>
              <a:rPr lang="en-AU" dirty="0"/>
              <a:t>Role of lawyer in contemporary practice</a:t>
            </a:r>
          </a:p>
          <a:p>
            <a:pPr marL="812800" indent="-276225">
              <a:buFont typeface="Arial" panose="020B0604020202020204" pitchFamily="34" charset="0"/>
              <a:buChar char="•"/>
            </a:pPr>
            <a:r>
              <a:rPr lang="en-AU" dirty="0"/>
              <a:t>Role of lawyer in contemporary society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16832-E3D8-4658-B3BB-6DBD8B816B31}"/>
              </a:ext>
            </a:extLst>
          </p:cNvPr>
          <p:cNvSpPr/>
          <p:nvPr/>
        </p:nvSpPr>
        <p:spPr>
          <a:xfrm>
            <a:off x="1058238" y="6061753"/>
            <a:ext cx="10304980" cy="615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GOAL: Understanding and appreciating the role of lawyers in replicating and/or challenging existing inequities in the Australian legal system and possibilities for contributing to future change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5A62DB-A5D0-474E-A5CA-4AD6FC3466C0}"/>
              </a:ext>
            </a:extLst>
          </p:cNvPr>
          <p:cNvCxnSpPr>
            <a:cxnSpLocks/>
          </p:cNvCxnSpPr>
          <p:nvPr/>
        </p:nvCxnSpPr>
        <p:spPr>
          <a:xfrm>
            <a:off x="6115503" y="5500914"/>
            <a:ext cx="0" cy="51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8FFF0B5-3584-4966-AA56-C83CC0AD36A7}"/>
              </a:ext>
            </a:extLst>
          </p:cNvPr>
          <p:cNvSpPr/>
          <p:nvPr/>
        </p:nvSpPr>
        <p:spPr>
          <a:xfrm>
            <a:off x="1602769" y="1510299"/>
            <a:ext cx="5308581" cy="24666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1938"/>
            <a:r>
              <a:rPr lang="en-AU" b="1" dirty="0"/>
              <a:t>Conceptual framework: </a:t>
            </a:r>
          </a:p>
          <a:p>
            <a:pPr marL="261938"/>
            <a:r>
              <a:rPr lang="en-AU" dirty="0"/>
              <a:t>Self awareness &amp; social justice</a:t>
            </a:r>
          </a:p>
        </p:txBody>
      </p:sp>
    </p:spTree>
    <p:extLst>
      <p:ext uri="{BB962C8B-B14F-4D97-AF65-F5344CB8AC3E}">
        <p14:creationId xmlns:p14="http://schemas.microsoft.com/office/powerpoint/2010/main" val="254094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E7B67DADE794C91065EDA10E848B1" ma:contentTypeVersion="16" ma:contentTypeDescription="Create a new document." ma:contentTypeScope="" ma:versionID="57a320f234939d7c689ab09d30d8b62a">
  <xsd:schema xmlns:xsd="http://www.w3.org/2001/XMLSchema" xmlns:xs="http://www.w3.org/2001/XMLSchema" xmlns:p="http://schemas.microsoft.com/office/2006/metadata/properties" xmlns:ns1="http://schemas.microsoft.com/sharepoint/v3" xmlns:ns3="f42e5287-f80d-41a5-817d-5f16c8237507" xmlns:ns4="4c0df597-549e-458d-ac0b-ad2fabf28ece" targetNamespace="http://schemas.microsoft.com/office/2006/metadata/properties" ma:root="true" ma:fieldsID="6787046462d2b47986a58e7e7efd3192" ns1:_="" ns3:_="" ns4:_="">
    <xsd:import namespace="http://schemas.microsoft.com/sharepoint/v3"/>
    <xsd:import namespace="f42e5287-f80d-41a5-817d-5f16c8237507"/>
    <xsd:import namespace="4c0df597-549e-458d-ac0b-ad2fabf28ec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e5287-f80d-41a5-817d-5f16c8237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f597-549e-458d-ac0b-ad2fabf28ec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2E1977-48BB-4C04-B9DB-1288285CB2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BCCE95-7449-4462-9EC9-7173CDDB9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2e5287-f80d-41a5-817d-5f16c8237507"/>
    <ds:schemaRef ds:uri="4c0df597-549e-458d-ac0b-ad2fabf28e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6E728D-2A5B-4E4C-864E-788E6C4FEBB2}">
  <ds:schemaRefs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4c0df597-549e-458d-ac0b-ad2fabf28ece"/>
    <ds:schemaRef ds:uri="f42e5287-f80d-41a5-817d-5f16c8237507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</TotalTime>
  <Words>621</Words>
  <Application>Microsoft Office PowerPoint</Application>
  <PresentationFormat>Widescreen</PresentationFormat>
  <Paragraphs>138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Indigenisation and Justice in Law Curricula: How?</vt:lpstr>
      <vt:lpstr>Newcastle Law School: a snapshot</vt:lpstr>
      <vt:lpstr>Indigenisation Projects in the NLS</vt:lpstr>
      <vt:lpstr>Getting started: Our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Newcastle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Sobel-Read</dc:creator>
  <cp:lastModifiedBy>Marie Hadley</cp:lastModifiedBy>
  <cp:revision>15</cp:revision>
  <dcterms:created xsi:type="dcterms:W3CDTF">2021-06-09T23:55:24Z</dcterms:created>
  <dcterms:modified xsi:type="dcterms:W3CDTF">2022-11-03T00:13:46Z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0x010100F70E7B67DADE794C91065EDA10E848B1</vt:lpwstr>
  </property>
</Properties>
</file>