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84" r:id="rId4"/>
    <p:sldId id="295" r:id="rId5"/>
    <p:sldId id="268" r:id="rId6"/>
    <p:sldId id="286" r:id="rId7"/>
    <p:sldId id="287" r:id="rId8"/>
    <p:sldId id="288" r:id="rId9"/>
    <p:sldId id="274" r:id="rId10"/>
    <p:sldId id="297" r:id="rId11"/>
    <p:sldId id="291" r:id="rId12"/>
    <p:sldId id="277" r:id="rId13"/>
    <p:sldId id="282" r:id="rId14"/>
    <p:sldId id="280" r:id="rId15"/>
    <p:sldId id="281" r:id="rId16"/>
    <p:sldId id="294" r:id="rId17"/>
    <p:sldId id="298" r:id="rId18"/>
    <p:sldId id="278" r:id="rId19"/>
    <p:sldId id="263" r:id="rId20"/>
    <p:sldId id="260" r:id="rId21"/>
    <p:sldId id="261" r:id="rId22"/>
    <p:sldId id="267" r:id="rId23"/>
    <p:sldId id="257"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113AE-D8E7-4FA6-ADF3-F07A2744E245}" v="8" dt="2025-08-04T03:42:16.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4660"/>
  </p:normalViewPr>
  <p:slideViewPr>
    <p:cSldViewPr snapToGrid="0">
      <p:cViewPr varScale="1">
        <p:scale>
          <a:sx n="59" d="100"/>
          <a:sy n="59" d="100"/>
        </p:scale>
        <p:origin x="29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695A-B3AC-2B77-2F0D-BD31848AC2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1302169-5D78-D651-E761-BFB12C8A3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5CF3DD1-B53E-A1D3-D088-865EB1880F26}"/>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5" name="Footer Placeholder 4">
            <a:extLst>
              <a:ext uri="{FF2B5EF4-FFF2-40B4-BE49-F238E27FC236}">
                <a16:creationId xmlns:a16="http://schemas.microsoft.com/office/drawing/2014/main" id="{7E4359EC-9AAB-D01B-B6ED-EE0E8EC823A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8162B9-CC2B-F73D-98A1-51F6601A2CD0}"/>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86283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425-3EE0-B6CC-A596-4E63A53549E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5239041-482B-DA6E-4FA9-02131AB620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227909A-FBFA-04EE-CF87-BA9B8F718827}"/>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5" name="Footer Placeholder 4">
            <a:extLst>
              <a:ext uri="{FF2B5EF4-FFF2-40B4-BE49-F238E27FC236}">
                <a16:creationId xmlns:a16="http://schemas.microsoft.com/office/drawing/2014/main" id="{2ACD1059-0E96-EA76-2288-3B9CD7515A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A64E522-5C8E-87A4-5B63-0E3122414B2E}"/>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1473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623E5-2566-8A37-3515-906E2EE214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94B9152-826A-99B3-491A-0BD9129532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7B8418A-8531-5E4C-DAB7-8711DA776F1F}"/>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5" name="Footer Placeholder 4">
            <a:extLst>
              <a:ext uri="{FF2B5EF4-FFF2-40B4-BE49-F238E27FC236}">
                <a16:creationId xmlns:a16="http://schemas.microsoft.com/office/drawing/2014/main" id="{E3C5406B-1177-FB46-4FBA-4A53B76358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DB2E9B-1A18-A5AA-788C-44E169A3CB53}"/>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306160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A27EE-AC78-95AA-747F-C9DC94AB37F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A04DBD-4BCC-C1CD-1A0C-5A9799CE97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01E96E-339A-26B0-66DE-9D40F0F742AA}"/>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5" name="Footer Placeholder 4">
            <a:extLst>
              <a:ext uri="{FF2B5EF4-FFF2-40B4-BE49-F238E27FC236}">
                <a16:creationId xmlns:a16="http://schemas.microsoft.com/office/drawing/2014/main" id="{E2F62B62-6452-2A8D-6D4D-92353242E2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7DBFF1-EE0C-F9D5-4968-1FD85A3B604A}"/>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277203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062B-7E53-F68F-8AFD-E86B83B0D8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CEC5CC9-0F5E-6A31-1094-12DBDE6079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1B326-4431-8859-3EC3-C996A5C158E9}"/>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5" name="Footer Placeholder 4">
            <a:extLst>
              <a:ext uri="{FF2B5EF4-FFF2-40B4-BE49-F238E27FC236}">
                <a16:creationId xmlns:a16="http://schemas.microsoft.com/office/drawing/2014/main" id="{99BEF9D4-EE1C-4A1B-9C0E-E9811376D4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74470B7-152A-610F-7170-E75696ED715A}"/>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8762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FCC43-665E-0463-A89C-A6C3E22EC82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B84C6CF-CEDC-F6A5-1F9B-2C58A3BDA5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4782CD2-FC72-933A-3A93-F07611923D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F055012-4965-3549-43E7-77A1AC90E090}"/>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6" name="Footer Placeholder 5">
            <a:extLst>
              <a:ext uri="{FF2B5EF4-FFF2-40B4-BE49-F238E27FC236}">
                <a16:creationId xmlns:a16="http://schemas.microsoft.com/office/drawing/2014/main" id="{4F159E15-109B-8CD6-3372-892C4401CAC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244ABB-D164-B2DA-FF7A-FD1D42CA6C2E}"/>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349824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A897-BE7B-417F-3E6B-2B4901E6B95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F98157B-D9DF-38BE-A0D9-E4D85289F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D7B107-D94B-A1B6-A5B2-5794CA9060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C04B0B9-F23F-DAC4-2D21-3E839C17A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573CD-6CA8-F1DB-E8F8-2F0CE608A4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C8A7B77-6A8F-EC61-D181-E3C940BE9A89}"/>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8" name="Footer Placeholder 7">
            <a:extLst>
              <a:ext uri="{FF2B5EF4-FFF2-40B4-BE49-F238E27FC236}">
                <a16:creationId xmlns:a16="http://schemas.microsoft.com/office/drawing/2014/main" id="{B02D6321-4D69-215E-5689-83DC1E34EA8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AF45748-D134-19DD-D027-0B39E2C71A2B}"/>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71962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ABCF-9106-929E-EAC2-A0E56CB272E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563092A-ED59-404D-9659-CAC4C987B851}"/>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4" name="Footer Placeholder 3">
            <a:extLst>
              <a:ext uri="{FF2B5EF4-FFF2-40B4-BE49-F238E27FC236}">
                <a16:creationId xmlns:a16="http://schemas.microsoft.com/office/drawing/2014/main" id="{6988FB1B-50CC-4765-2199-F0BCF22ECCD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5DF5B55-9568-4FD3-27BE-73EE6E2808BE}"/>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56140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37601-349A-F811-6AFC-BE77AFCC1DB6}"/>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3" name="Footer Placeholder 2">
            <a:extLst>
              <a:ext uri="{FF2B5EF4-FFF2-40B4-BE49-F238E27FC236}">
                <a16:creationId xmlns:a16="http://schemas.microsoft.com/office/drawing/2014/main" id="{7B8AE34B-D236-D598-921F-182F0700B5F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0A65247-658D-5AFC-3544-2E18B5E04A57}"/>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279758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E589-036F-35B8-1F5C-E3D696240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DECFB8B-9D95-B437-3E5B-B87AF2BC4B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2495AF6-31F4-27C1-9811-424F2885F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A1E60-73B0-A3B0-3823-DBB8CBE75202}"/>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6" name="Footer Placeholder 5">
            <a:extLst>
              <a:ext uri="{FF2B5EF4-FFF2-40B4-BE49-F238E27FC236}">
                <a16:creationId xmlns:a16="http://schemas.microsoft.com/office/drawing/2014/main" id="{7FF9CCFE-0E6A-F47B-924C-FB30CC7F586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7602C11-C73F-D312-B7B8-31648111FFA1}"/>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272426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CB5FA-5992-C3EB-7AFD-D4A604A53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6495DFD-8291-63BD-61FD-A73E273126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28D9DCB-D76C-8907-2FA2-F16193AC1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94D2CA-9B95-0B2A-3FCE-36D47BF00C7B}"/>
              </a:ext>
            </a:extLst>
          </p:cNvPr>
          <p:cNvSpPr>
            <a:spLocks noGrp="1"/>
          </p:cNvSpPr>
          <p:nvPr>
            <p:ph type="dt" sz="half" idx="10"/>
          </p:nvPr>
        </p:nvSpPr>
        <p:spPr/>
        <p:txBody>
          <a:bodyPr/>
          <a:lstStyle/>
          <a:p>
            <a:fld id="{E5792127-813A-43AD-B853-9B75C15BEB23}" type="datetimeFigureOut">
              <a:rPr lang="en-AU" smtClean="0"/>
              <a:t>4/08/2025</a:t>
            </a:fld>
            <a:endParaRPr lang="en-AU"/>
          </a:p>
        </p:txBody>
      </p:sp>
      <p:sp>
        <p:nvSpPr>
          <p:cNvPr id="6" name="Footer Placeholder 5">
            <a:extLst>
              <a:ext uri="{FF2B5EF4-FFF2-40B4-BE49-F238E27FC236}">
                <a16:creationId xmlns:a16="http://schemas.microsoft.com/office/drawing/2014/main" id="{6BB4D83D-73DB-A05F-8AF1-805035D4D06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C2546D4-FA05-D91A-668D-02DFD28ED5BE}"/>
              </a:ext>
            </a:extLst>
          </p:cNvPr>
          <p:cNvSpPr>
            <a:spLocks noGrp="1"/>
          </p:cNvSpPr>
          <p:nvPr>
            <p:ph type="sldNum" sz="quarter" idx="12"/>
          </p:nvPr>
        </p:nvSpPr>
        <p:spPr/>
        <p:txBody>
          <a:bodyPr/>
          <a:lstStyle/>
          <a:p>
            <a:fld id="{D5A50011-BE74-48DE-932F-2DDA78FA1AB6}" type="slidenum">
              <a:rPr lang="en-AU" smtClean="0"/>
              <a:t>‹#›</a:t>
            </a:fld>
            <a:endParaRPr lang="en-AU"/>
          </a:p>
        </p:txBody>
      </p:sp>
    </p:spTree>
    <p:extLst>
      <p:ext uri="{BB962C8B-B14F-4D97-AF65-F5344CB8AC3E}">
        <p14:creationId xmlns:p14="http://schemas.microsoft.com/office/powerpoint/2010/main" val="3495621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250340-ADA1-4F30-7664-2EF044E9A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B0BD4C6-4F3A-C290-82A2-F019C597A3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F6D053-A910-AA7A-7644-E9942EAF3C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792127-813A-43AD-B853-9B75C15BEB23}" type="datetimeFigureOut">
              <a:rPr lang="en-AU" smtClean="0"/>
              <a:t>4/08/2025</a:t>
            </a:fld>
            <a:endParaRPr lang="en-AU"/>
          </a:p>
        </p:txBody>
      </p:sp>
      <p:sp>
        <p:nvSpPr>
          <p:cNvPr id="5" name="Footer Placeholder 4">
            <a:extLst>
              <a:ext uri="{FF2B5EF4-FFF2-40B4-BE49-F238E27FC236}">
                <a16:creationId xmlns:a16="http://schemas.microsoft.com/office/drawing/2014/main" id="{64F465CD-EFBB-D4CE-21C9-92C171F2E8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F15536A-9448-BFFD-7EB4-EEEA67878B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A50011-BE74-48DE-932F-2DDA78FA1AB6}" type="slidenum">
              <a:rPr lang="en-AU" smtClean="0"/>
              <a:t>‹#›</a:t>
            </a:fld>
            <a:endParaRPr lang="en-AU"/>
          </a:p>
        </p:txBody>
      </p:sp>
    </p:spTree>
    <p:extLst>
      <p:ext uri="{BB962C8B-B14F-4D97-AF65-F5344CB8AC3E}">
        <p14:creationId xmlns:p14="http://schemas.microsoft.com/office/powerpoint/2010/main" val="579398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hyperlink" Target="https://www.linkedin.com/in/marie-hadley-63b85346/" TargetMode="External"/><Relationship Id="rId2" Type="http://schemas.openxmlformats.org/officeDocument/2006/relationships/hyperlink" Target="mailto:Marie.Hadley@newcastle.edu.au" TargetMode="Externa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hyperlink" Target="https://travisdevries.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Picture 6" descr="A drawing of a bird on a piece of paper&#10;&#10;AI-generated content may be incorrect.">
            <a:extLst>
              <a:ext uri="{FF2B5EF4-FFF2-40B4-BE49-F238E27FC236}">
                <a16:creationId xmlns:a16="http://schemas.microsoft.com/office/drawing/2014/main" id="{DA00295F-F29F-D2B4-40E5-CCDF0A969830}"/>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r="15667" b="-1"/>
          <a:stretch/>
        </p:blipFill>
        <p:spPr>
          <a:xfrm rot="5400000">
            <a:off x="-383559" y="379475"/>
            <a:ext cx="6858000" cy="6099050"/>
          </a:xfrm>
          <a:prstGeom prst="rect">
            <a:avLst/>
          </a:prstGeom>
        </p:spPr>
      </p:pic>
      <p:pic>
        <p:nvPicPr>
          <p:cNvPr id="9" name="Picture 8" descr="A drawing of a lobster and a fish&#10;&#10;AI-generated content may be incorrect.">
            <a:extLst>
              <a:ext uri="{FF2B5EF4-FFF2-40B4-BE49-F238E27FC236}">
                <a16:creationId xmlns:a16="http://schemas.microsoft.com/office/drawing/2014/main" id="{DB72CB69-4889-23DF-B743-2FBFB176CCE9}"/>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r="15613" b="-1"/>
          <a:stretch/>
        </p:blipFill>
        <p:spPr>
          <a:xfrm rot="5400000">
            <a:off x="5715422" y="381422"/>
            <a:ext cx="6858000" cy="6095156"/>
          </a:xfrm>
          <a:prstGeom prst="rect">
            <a:avLst/>
          </a:prstGeom>
        </p:spPr>
      </p:pic>
      <p:sp>
        <p:nvSpPr>
          <p:cNvPr id="2" name="Title 1">
            <a:extLst>
              <a:ext uri="{FF2B5EF4-FFF2-40B4-BE49-F238E27FC236}">
                <a16:creationId xmlns:a16="http://schemas.microsoft.com/office/drawing/2014/main" id="{CEAEDCD5-CD8B-5F72-2A60-DACDB877B59F}"/>
              </a:ext>
            </a:extLst>
          </p:cNvPr>
          <p:cNvSpPr>
            <a:spLocks noGrp="1"/>
          </p:cNvSpPr>
          <p:nvPr>
            <p:ph type="ctrTitle"/>
          </p:nvPr>
        </p:nvSpPr>
        <p:spPr>
          <a:xfrm>
            <a:off x="1198181" y="1122363"/>
            <a:ext cx="9795637" cy="2215884"/>
          </a:xfrm>
        </p:spPr>
        <p:txBody>
          <a:bodyPr>
            <a:normAutofit/>
          </a:bodyPr>
          <a:lstStyle/>
          <a:p>
            <a:r>
              <a:rPr lang="en-US" sz="48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Artist-Academic Collaborations: Lessons from the Field </a:t>
            </a:r>
            <a:endParaRPr lang="en-AU" sz="4800" dirty="0">
              <a:solidFill>
                <a:srgbClr val="FFFFFF"/>
              </a:solidFill>
            </a:endParaRPr>
          </a:p>
        </p:txBody>
      </p:sp>
      <p:sp>
        <p:nvSpPr>
          <p:cNvPr id="3" name="Subtitle 2">
            <a:extLst>
              <a:ext uri="{FF2B5EF4-FFF2-40B4-BE49-F238E27FC236}">
                <a16:creationId xmlns:a16="http://schemas.microsoft.com/office/drawing/2014/main" id="{23A1A7BF-FC41-030D-A914-1FE013BCBF96}"/>
              </a:ext>
            </a:extLst>
          </p:cNvPr>
          <p:cNvSpPr>
            <a:spLocks noGrp="1"/>
          </p:cNvSpPr>
          <p:nvPr>
            <p:ph type="subTitle" idx="1"/>
          </p:nvPr>
        </p:nvSpPr>
        <p:spPr>
          <a:xfrm>
            <a:off x="1198181" y="3509963"/>
            <a:ext cx="9795637" cy="1747837"/>
          </a:xfrm>
        </p:spPr>
        <p:txBody>
          <a:bodyPr>
            <a:normAutofit/>
          </a:bodyPr>
          <a:lstStyle/>
          <a:p>
            <a:r>
              <a:rPr lang="en-US" dirty="0">
                <a:solidFill>
                  <a:srgbClr val="FFFFFF"/>
                </a:solidFill>
              </a:rPr>
              <a:t>Dr Marie Hadley</a:t>
            </a:r>
          </a:p>
          <a:p>
            <a:r>
              <a:rPr lang="en-US" dirty="0">
                <a:solidFill>
                  <a:srgbClr val="FFFFFF"/>
                </a:solidFill>
              </a:rPr>
              <a:t>University of Newcastle, Australia</a:t>
            </a:r>
          </a:p>
        </p:txBody>
      </p:sp>
      <p:sp>
        <p:nvSpPr>
          <p:cNvPr id="4" name="TextBox 3">
            <a:extLst>
              <a:ext uri="{FF2B5EF4-FFF2-40B4-BE49-F238E27FC236}">
                <a16:creationId xmlns:a16="http://schemas.microsoft.com/office/drawing/2014/main" id="{D7B154DC-7810-378C-21DB-7FE3E8A71E28}"/>
              </a:ext>
            </a:extLst>
          </p:cNvPr>
          <p:cNvSpPr txBox="1"/>
          <p:nvPr/>
        </p:nvSpPr>
        <p:spPr>
          <a:xfrm>
            <a:off x="9535132" y="6357257"/>
            <a:ext cx="2917371" cy="369332"/>
          </a:xfrm>
          <a:prstGeom prst="rect">
            <a:avLst/>
          </a:prstGeom>
          <a:noFill/>
        </p:spPr>
        <p:txBody>
          <a:bodyPr wrap="square" rtlCol="0">
            <a:spAutoFit/>
          </a:bodyPr>
          <a:lstStyle/>
          <a:p>
            <a:r>
              <a:rPr lang="en-AU" dirty="0">
                <a:solidFill>
                  <a:schemeClr val="bg1"/>
                </a:solidFill>
              </a:rPr>
              <a:t>Images by Adam McDade</a:t>
            </a:r>
          </a:p>
        </p:txBody>
      </p:sp>
    </p:spTree>
    <p:extLst>
      <p:ext uri="{BB962C8B-B14F-4D97-AF65-F5344CB8AC3E}">
        <p14:creationId xmlns:p14="http://schemas.microsoft.com/office/powerpoint/2010/main" val="177315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42DBA-D9B9-A454-9B8A-62D78226B7B4}"/>
              </a:ext>
            </a:extLst>
          </p:cNvPr>
          <p:cNvSpPr>
            <a:spLocks noGrp="1"/>
          </p:cNvSpPr>
          <p:nvPr>
            <p:ph type="title"/>
          </p:nvPr>
        </p:nvSpPr>
        <p:spPr>
          <a:xfrm>
            <a:off x="838200" y="365125"/>
            <a:ext cx="7277474" cy="1325563"/>
          </a:xfrm>
        </p:spPr>
        <p:txBody>
          <a:bodyPr/>
          <a:lstStyle/>
          <a:p>
            <a:r>
              <a:rPr lang="en-US" dirty="0"/>
              <a:t>An exhibition, a sonic response, a teaching module</a:t>
            </a:r>
            <a:endParaRPr lang="en-AU" dirty="0"/>
          </a:p>
        </p:txBody>
      </p:sp>
      <p:sp>
        <p:nvSpPr>
          <p:cNvPr id="12" name="TextBox 11">
            <a:extLst>
              <a:ext uri="{FF2B5EF4-FFF2-40B4-BE49-F238E27FC236}">
                <a16:creationId xmlns:a16="http://schemas.microsoft.com/office/drawing/2014/main" id="{220930F4-B053-3C2A-99E2-11D3AD34E919}"/>
              </a:ext>
            </a:extLst>
          </p:cNvPr>
          <p:cNvSpPr txBox="1"/>
          <p:nvPr/>
        </p:nvSpPr>
        <p:spPr>
          <a:xfrm>
            <a:off x="8665535" y="365125"/>
            <a:ext cx="3211032" cy="6186309"/>
          </a:xfrm>
          <a:prstGeom prst="rect">
            <a:avLst/>
          </a:prstGeom>
          <a:noFill/>
        </p:spPr>
        <p:txBody>
          <a:bodyPr wrap="square" rtlCol="0">
            <a:spAutoFit/>
          </a:bodyPr>
          <a:lstStyle/>
          <a:p>
            <a:r>
              <a:rPr lang="en-US" sz="1800" b="1" dirty="0">
                <a:effectLst/>
              </a:rPr>
              <a:t>‘</a:t>
            </a:r>
            <a:r>
              <a:rPr lang="en-US" sz="1800" dirty="0">
                <a:effectLst/>
              </a:rPr>
              <a:t>well you got, you know, Lady Justice, but it's a robot, so I was like, ‘Okay, so it's a mechanical justice, you know, there's bloody tipped scales. You, obviously something's not right there’. So I was like, ‘okay. It's mechanical justice. Isn't feeling anymore. It's just a robot. It's there to serve a purpose and because it doesn't have any feeling anymore, it is now actually doing more damage than good.’ … So, what's the context of that? Cause that's quite a bold statement on the justice system…. There's no ethics and morals in machines. So if Justice is a machine, what does that say?’</a:t>
            </a:r>
          </a:p>
          <a:p>
            <a:endParaRPr lang="en-AU" dirty="0"/>
          </a:p>
        </p:txBody>
      </p:sp>
      <p:sp>
        <p:nvSpPr>
          <p:cNvPr id="13" name="TextBox 12">
            <a:extLst>
              <a:ext uri="{FF2B5EF4-FFF2-40B4-BE49-F238E27FC236}">
                <a16:creationId xmlns:a16="http://schemas.microsoft.com/office/drawing/2014/main" id="{2C737C62-28E1-F17C-4EA8-D5A94EC4213B}"/>
              </a:ext>
            </a:extLst>
          </p:cNvPr>
          <p:cNvSpPr txBox="1"/>
          <p:nvPr/>
        </p:nvSpPr>
        <p:spPr>
          <a:xfrm>
            <a:off x="1058706" y="6308209"/>
            <a:ext cx="6645348" cy="369332"/>
          </a:xfrm>
          <a:prstGeom prst="rect">
            <a:avLst/>
          </a:prstGeom>
          <a:noFill/>
        </p:spPr>
        <p:txBody>
          <a:bodyPr wrap="square" rtlCol="0">
            <a:spAutoFit/>
          </a:bodyPr>
          <a:lstStyle/>
          <a:p>
            <a:r>
              <a:rPr lang="en-US" dirty="0"/>
              <a:t>Audience reception data, student data, researcher reflections…</a:t>
            </a:r>
            <a:endParaRPr lang="en-AU" dirty="0"/>
          </a:p>
        </p:txBody>
      </p:sp>
      <p:pic>
        <p:nvPicPr>
          <p:cNvPr id="3" name="Picture 2" descr="A group of men with scales and scales&#10;&#10;AI-generated content may be incorrect.">
            <a:extLst>
              <a:ext uri="{FF2B5EF4-FFF2-40B4-BE49-F238E27FC236}">
                <a16:creationId xmlns:a16="http://schemas.microsoft.com/office/drawing/2014/main" id="{2ED94119-0BCF-3F8E-4E87-5884DCF48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706" y="1618518"/>
            <a:ext cx="6544563" cy="4450303"/>
          </a:xfrm>
          <a:prstGeom prst="rect">
            <a:avLst/>
          </a:prstGeom>
        </p:spPr>
      </p:pic>
    </p:spTree>
    <p:extLst>
      <p:ext uri="{BB962C8B-B14F-4D97-AF65-F5344CB8AC3E}">
        <p14:creationId xmlns:p14="http://schemas.microsoft.com/office/powerpoint/2010/main" val="170663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rawing of a bird and a piece of paper&#10;&#10;AI-generated content may be incorrect.">
            <a:extLst>
              <a:ext uri="{FF2B5EF4-FFF2-40B4-BE49-F238E27FC236}">
                <a16:creationId xmlns:a16="http://schemas.microsoft.com/office/drawing/2014/main" id="{EB6A7CFE-5C1C-7A4B-A800-CDD2F866C03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10647" r="47165"/>
          <a:stretch/>
        </p:blipFill>
        <p:spPr>
          <a:xfrm rot="5400000">
            <a:off x="2667000" y="-2666999"/>
            <a:ext cx="6857999" cy="12192000"/>
          </a:xfrm>
          <a:prstGeom prst="rect">
            <a:avLst/>
          </a:prstGeom>
        </p:spPr>
      </p:pic>
      <p:sp>
        <p:nvSpPr>
          <p:cNvPr id="2" name="Title 1">
            <a:extLst>
              <a:ext uri="{FF2B5EF4-FFF2-40B4-BE49-F238E27FC236}">
                <a16:creationId xmlns:a16="http://schemas.microsoft.com/office/drawing/2014/main" id="{98F78F26-EE9C-2727-596B-9BCB071CBE3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Project 3: The aspirational, experimental collaboration</a:t>
            </a:r>
          </a:p>
        </p:txBody>
      </p:sp>
    </p:spTree>
    <p:extLst>
      <p:ext uri="{BB962C8B-B14F-4D97-AF65-F5344CB8AC3E}">
        <p14:creationId xmlns:p14="http://schemas.microsoft.com/office/powerpoint/2010/main" val="14253628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getting a tattoo on a person's leg&#10;&#10;AI-generated content may be incorrect.">
            <a:extLst>
              <a:ext uri="{FF2B5EF4-FFF2-40B4-BE49-F238E27FC236}">
                <a16:creationId xmlns:a16="http://schemas.microsoft.com/office/drawing/2014/main" id="{C9501537-ADC7-1AD3-3D0D-32EF6F03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005" y="1325563"/>
            <a:ext cx="5958908" cy="4469181"/>
          </a:xfrm>
          <a:prstGeom prst="rect">
            <a:avLst/>
          </a:prstGeom>
        </p:spPr>
      </p:pic>
      <p:sp>
        <p:nvSpPr>
          <p:cNvPr id="3" name="TextBox 2">
            <a:extLst>
              <a:ext uri="{FF2B5EF4-FFF2-40B4-BE49-F238E27FC236}">
                <a16:creationId xmlns:a16="http://schemas.microsoft.com/office/drawing/2014/main" id="{3831E2C7-D805-2FB3-9995-23F65ADE6F14}"/>
              </a:ext>
            </a:extLst>
          </p:cNvPr>
          <p:cNvSpPr txBox="1"/>
          <p:nvPr/>
        </p:nvSpPr>
        <p:spPr>
          <a:xfrm>
            <a:off x="468087" y="1812639"/>
            <a:ext cx="4976038" cy="3693319"/>
          </a:xfrm>
          <a:prstGeom prst="rect">
            <a:avLst/>
          </a:prstGeom>
          <a:noFill/>
        </p:spPr>
        <p:txBody>
          <a:bodyPr wrap="square" rtlCol="0">
            <a:spAutoFit/>
          </a:bodyPr>
          <a:lstStyle/>
          <a:p>
            <a:r>
              <a:rPr lang="en-US" dirty="0"/>
              <a:t>We planned: </a:t>
            </a:r>
          </a:p>
          <a:p>
            <a:pPr marL="285750" indent="-285750">
              <a:buFont typeface="Arial" panose="020B0604020202020204" pitchFamily="34" charset="0"/>
              <a:buChar char="•"/>
            </a:pPr>
            <a:r>
              <a:rPr lang="en-US" dirty="0"/>
              <a:t>a focus on authorship practices, creativity and copying in relation to the creation of 3 tattoos (</a:t>
            </a:r>
            <a:r>
              <a:rPr lang="en-US" dirty="0" err="1"/>
              <a:t>ie</a:t>
            </a:r>
            <a:r>
              <a:rPr lang="en-US" dirty="0"/>
              <a:t> practice-based research)</a:t>
            </a:r>
          </a:p>
          <a:p>
            <a:pPr marL="285750" indent="-285750">
              <a:buFont typeface="Arial" panose="020B0604020202020204" pitchFamily="34" charset="0"/>
              <a:buChar char="•"/>
            </a:pPr>
            <a:r>
              <a:rPr lang="en-US" dirty="0"/>
              <a:t>to be equal partners in research</a:t>
            </a:r>
          </a:p>
          <a:p>
            <a:endParaRPr lang="en-US" dirty="0"/>
          </a:p>
          <a:p>
            <a:r>
              <a:rPr lang="en-US" dirty="0"/>
              <a:t>But then….  we began to focus, organically, on the collaboration process as much as tattoo practice (if not more)</a:t>
            </a:r>
          </a:p>
          <a:p>
            <a:r>
              <a:rPr lang="en-US" dirty="0"/>
              <a:t> </a:t>
            </a:r>
          </a:p>
          <a:p>
            <a:r>
              <a:rPr lang="en-US" dirty="0"/>
              <a:t>And then….. more experimental, less formal methods emerged</a:t>
            </a:r>
          </a:p>
          <a:p>
            <a:endParaRPr lang="en-AU" dirty="0"/>
          </a:p>
        </p:txBody>
      </p:sp>
    </p:spTree>
    <p:extLst>
      <p:ext uri="{BB962C8B-B14F-4D97-AF65-F5344CB8AC3E}">
        <p14:creationId xmlns:p14="http://schemas.microsoft.com/office/powerpoint/2010/main" val="346377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5C54-8E13-0D27-4EC4-E60DFB05A710}"/>
              </a:ext>
            </a:extLst>
          </p:cNvPr>
          <p:cNvSpPr>
            <a:spLocks noGrp="1"/>
          </p:cNvSpPr>
          <p:nvPr>
            <p:ph type="title"/>
          </p:nvPr>
        </p:nvSpPr>
        <p:spPr/>
        <p:txBody>
          <a:bodyPr/>
          <a:lstStyle/>
          <a:p>
            <a:r>
              <a:rPr lang="en-US" dirty="0" err="1"/>
              <a:t>Whatsapp</a:t>
            </a:r>
            <a:r>
              <a:rPr lang="en-US" dirty="0"/>
              <a:t> as a communication tool</a:t>
            </a:r>
            <a:endParaRPr lang="en-AU" dirty="0"/>
          </a:p>
        </p:txBody>
      </p:sp>
      <p:pic>
        <p:nvPicPr>
          <p:cNvPr id="4" name="Picture 3" descr="A screenshot of a computer&#10;&#10;AI-generated content may be incorrect.">
            <a:extLst>
              <a:ext uri="{FF2B5EF4-FFF2-40B4-BE49-F238E27FC236}">
                <a16:creationId xmlns:a16="http://schemas.microsoft.com/office/drawing/2014/main" id="{86A71764-864C-7874-8D90-2105F9881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19" y="1594377"/>
            <a:ext cx="5085024" cy="4719337"/>
          </a:xfrm>
          <a:prstGeom prst="rect">
            <a:avLst/>
          </a:prstGeom>
        </p:spPr>
      </p:pic>
      <p:sp>
        <p:nvSpPr>
          <p:cNvPr id="5" name="TextBox 4">
            <a:extLst>
              <a:ext uri="{FF2B5EF4-FFF2-40B4-BE49-F238E27FC236}">
                <a16:creationId xmlns:a16="http://schemas.microsoft.com/office/drawing/2014/main" id="{76C03746-080A-56AD-510F-6D4773150B33}"/>
              </a:ext>
            </a:extLst>
          </p:cNvPr>
          <p:cNvSpPr txBox="1"/>
          <p:nvPr/>
        </p:nvSpPr>
        <p:spPr>
          <a:xfrm>
            <a:off x="6898018" y="1758621"/>
            <a:ext cx="4532751" cy="4555093"/>
          </a:xfrm>
          <a:prstGeom prst="rect">
            <a:avLst/>
          </a:prstGeom>
          <a:noFill/>
        </p:spPr>
        <p:txBody>
          <a:bodyPr wrap="square" rtlCol="0">
            <a:spAutoFit/>
          </a:bodyPr>
          <a:lstStyle/>
          <a:p>
            <a:pPr>
              <a:buNone/>
            </a:pPr>
            <a:r>
              <a:rPr lang="en-GB" sz="1600" dirty="0">
                <a:effectLst/>
                <a:latin typeface="Arial" panose="020B0604020202020204" pitchFamily="34" charset="0"/>
                <a:ea typeface="Yu Gothic Light" panose="020B0300000000000000" pitchFamily="34" charset="-128"/>
                <a:cs typeface="Arial" panose="020B0604020202020204" pitchFamily="34" charset="0"/>
              </a:rPr>
              <a:t>1/30/25, 7:59 PM -</a:t>
            </a:r>
            <a:r>
              <a:rPr lang="en-GB" sz="1600" dirty="0">
                <a:effectLst/>
                <a:latin typeface="Arial" panose="020B0604020202020204" pitchFamily="34" charset="0"/>
                <a:ea typeface="Calibri" panose="020F0502020204030204" pitchFamily="34" charset="0"/>
                <a:cs typeface="Arial" panose="020B0604020202020204" pitchFamily="34" charset="0"/>
              </a:rPr>
              <a:t> </a:t>
            </a:r>
            <a:r>
              <a:rPr lang="en-GB" sz="1600" b="1" dirty="0">
                <a:effectLst/>
                <a:highlight>
                  <a:srgbClr val="00FFFF"/>
                </a:highlight>
                <a:latin typeface="Arial" panose="020B0604020202020204" pitchFamily="34" charset="0"/>
                <a:ea typeface="Calibri" panose="020F0502020204030204" pitchFamily="34" charset="0"/>
                <a:cs typeface="Arial" panose="020B0604020202020204" pitchFamily="34" charset="0"/>
              </a:rPr>
              <a:t>Adam McDade</a:t>
            </a:r>
            <a:r>
              <a:rPr lang="en-GB" sz="1600" dirty="0">
                <a:effectLst/>
                <a:latin typeface="Arial" panose="020B0604020202020204" pitchFamily="34" charset="0"/>
                <a:ea typeface="Calibri" panose="020F0502020204030204" pitchFamily="34" charset="0"/>
                <a:cs typeface="Arial" panose="020B0604020202020204" pitchFamily="34" charset="0"/>
              </a:rPr>
              <a:t>: </a:t>
            </a:r>
            <a:r>
              <a:rPr lang="en-GB" sz="1600" dirty="0">
                <a:effectLst/>
                <a:latin typeface="Arial" panose="020B0604020202020204" pitchFamily="34" charset="0"/>
                <a:ea typeface="Yu Gothic Light" panose="020B0300000000000000" pitchFamily="34" charset="-128"/>
                <a:cs typeface="Arial" panose="020B0604020202020204" pitchFamily="34" charset="0"/>
              </a:rPr>
              <a:t>At the risk of taking this into a tenuous tangent—are you familiar with the gloves that Imogen heap made, that alter sounds in a mic based on the hand gesture and movements? I feel like this </a:t>
            </a:r>
            <a:r>
              <a:rPr lang="en-GB" sz="1600" dirty="0" err="1">
                <a:effectLst/>
                <a:latin typeface="Arial" panose="020B0604020202020204" pitchFamily="34" charset="0"/>
                <a:ea typeface="Yu Gothic Light" panose="020B0300000000000000" pitchFamily="34" charset="-128"/>
                <a:cs typeface="Arial" panose="020B0604020202020204" pitchFamily="34" charset="0"/>
              </a:rPr>
              <a:t>Synesthesia</a:t>
            </a:r>
            <a:r>
              <a:rPr lang="en-GB" sz="1600" dirty="0">
                <a:effectLst/>
                <a:latin typeface="Arial" panose="020B0604020202020204" pitchFamily="34" charset="0"/>
                <a:ea typeface="Yu Gothic Light" panose="020B0300000000000000" pitchFamily="34" charset="-128"/>
                <a:cs typeface="Arial" panose="020B0604020202020204" pitchFamily="34" charset="0"/>
              </a:rPr>
              <a:t> themed stuff is really interesting when considering the broader connection of all things. Visuals have sounds, sounds have smells, etc…  </a:t>
            </a:r>
            <a:r>
              <a:rPr lang="en-GB" sz="1600" dirty="0">
                <a:effectLst/>
                <a:latin typeface="Arial" panose="020B0604020202020204" pitchFamily="34" charset="0"/>
                <a:ea typeface="Calibri" panose="020F050202020403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a:buNone/>
            </a:pPr>
            <a:r>
              <a:rPr lang="en-GB" sz="1600" dirty="0">
                <a:effectLst/>
                <a:latin typeface="Arial" panose="020B0604020202020204" pitchFamily="34" charset="0"/>
                <a:ea typeface="Calibri" panose="020F050202020403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a:buNone/>
            </a:pPr>
            <a:r>
              <a:rPr lang="en-GB" sz="1600" dirty="0">
                <a:effectLst/>
                <a:latin typeface="Arial" panose="020B0604020202020204" pitchFamily="34" charset="0"/>
                <a:ea typeface="Yu Gothic Light" panose="020B0300000000000000" pitchFamily="34" charset="-128"/>
                <a:cs typeface="Arial" panose="020B0604020202020204" pitchFamily="34" charset="0"/>
              </a:rPr>
              <a:t>1/30/25, 8:00 PM -</a:t>
            </a:r>
            <a:r>
              <a:rPr lang="en-GB" sz="1600" dirty="0">
                <a:effectLst/>
                <a:latin typeface="Arial" panose="020B0604020202020204" pitchFamily="34" charset="0"/>
                <a:ea typeface="Calibri" panose="020F0502020204030204" pitchFamily="34" charset="0"/>
                <a:cs typeface="Arial" panose="020B0604020202020204" pitchFamily="34" charset="0"/>
              </a:rPr>
              <a:t> </a:t>
            </a:r>
            <a:r>
              <a:rPr lang="en-GB" sz="1600" b="1" dirty="0">
                <a:effectLst/>
                <a:highlight>
                  <a:srgbClr val="00FFFF"/>
                </a:highlight>
                <a:latin typeface="Arial" panose="020B0604020202020204" pitchFamily="34" charset="0"/>
                <a:ea typeface="Calibri" panose="020F0502020204030204" pitchFamily="34" charset="0"/>
                <a:cs typeface="Arial" panose="020B0604020202020204" pitchFamily="34" charset="0"/>
              </a:rPr>
              <a:t>Adam McDade</a:t>
            </a:r>
            <a:r>
              <a:rPr lang="en-GB" sz="1600" dirty="0">
                <a:effectLst/>
                <a:latin typeface="Arial" panose="020B0604020202020204" pitchFamily="34" charset="0"/>
                <a:ea typeface="Calibri" panose="020F0502020204030204" pitchFamily="34" charset="0"/>
                <a:cs typeface="Arial" panose="020B0604020202020204" pitchFamily="34" charset="0"/>
              </a:rPr>
              <a:t>: </a:t>
            </a:r>
            <a:r>
              <a:rPr lang="en-GB" sz="1600" dirty="0">
                <a:effectLst/>
                <a:latin typeface="Arial" panose="020B0604020202020204" pitchFamily="34" charset="0"/>
                <a:ea typeface="Yu Gothic Light" panose="020B0300000000000000" pitchFamily="34" charset="-128"/>
                <a:cs typeface="Arial" panose="020B0604020202020204" pitchFamily="34" charset="0"/>
              </a:rPr>
              <a:t>I'll get back to the other stuff tomorrow on my way to work!</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a:buNone/>
            </a:pPr>
            <a:r>
              <a:rPr lang="en-GB" sz="1600" dirty="0">
                <a:effectLst/>
                <a:latin typeface="Arial" panose="020B0604020202020204" pitchFamily="34" charset="0"/>
                <a:ea typeface="Calibri" panose="020F0502020204030204" pitchFamily="34" charset="0"/>
                <a:cs typeface="Arial" panose="020B0604020202020204" pitchFamily="34" charset="0"/>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r>
              <a:rPr lang="en-GB" sz="1600" dirty="0">
                <a:effectLst/>
                <a:latin typeface="Arial" panose="020B0604020202020204" pitchFamily="34" charset="0"/>
                <a:ea typeface="Yu Gothic Light" panose="020B0300000000000000" pitchFamily="34" charset="-128"/>
                <a:cs typeface="Arial" panose="020B0604020202020204" pitchFamily="34" charset="0"/>
              </a:rPr>
              <a:t>1/30/25, 10:32 PM -</a:t>
            </a:r>
            <a:r>
              <a:rPr lang="en-GB" sz="1600" dirty="0">
                <a:effectLst/>
                <a:latin typeface="Arial" panose="020B0604020202020204" pitchFamily="34" charset="0"/>
                <a:ea typeface="Calibri" panose="020F0502020204030204" pitchFamily="34" charset="0"/>
                <a:cs typeface="Arial" panose="020B0604020202020204" pitchFamily="34" charset="0"/>
              </a:rPr>
              <a:t> </a:t>
            </a:r>
            <a:r>
              <a:rPr lang="en-GB" sz="16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Marie Hadley</a:t>
            </a:r>
            <a:r>
              <a:rPr lang="en-GB" sz="1600" dirty="0">
                <a:effectLst/>
                <a:latin typeface="Arial" panose="020B0604020202020204" pitchFamily="34" charset="0"/>
                <a:ea typeface="Calibri" panose="020F0502020204030204" pitchFamily="34" charset="0"/>
                <a:cs typeface="Arial" panose="020B0604020202020204" pitchFamily="34" charset="0"/>
              </a:rPr>
              <a:t>: </a:t>
            </a:r>
            <a:r>
              <a:rPr lang="en-GB" sz="1600" dirty="0">
                <a:effectLst/>
                <a:latin typeface="Arial" panose="020B0604020202020204" pitchFamily="34" charset="0"/>
                <a:ea typeface="Yu Gothic Light" panose="020B0300000000000000" pitchFamily="34" charset="-128"/>
                <a:cs typeface="Arial" panose="020B0604020202020204" pitchFamily="34" charset="0"/>
              </a:rPr>
              <a:t>Oh that's so cool! … </a:t>
            </a:r>
            <a:r>
              <a:rPr lang="en-GB" sz="1600" dirty="0" err="1">
                <a:effectLst/>
                <a:latin typeface="Arial" panose="020B0604020202020204" pitchFamily="34" charset="0"/>
                <a:ea typeface="Yu Gothic Light" panose="020B0300000000000000" pitchFamily="34" charset="-128"/>
                <a:cs typeface="Arial" panose="020B0604020202020204" pitchFamily="34" charset="0"/>
              </a:rPr>
              <a:t>ps</a:t>
            </a:r>
            <a:r>
              <a:rPr lang="en-GB" sz="1600" dirty="0">
                <a:effectLst/>
                <a:latin typeface="Arial" panose="020B0604020202020204" pitchFamily="34" charset="0"/>
                <a:ea typeface="Yu Gothic Light" panose="020B0300000000000000" pitchFamily="34" charset="-128"/>
                <a:cs typeface="Arial" panose="020B0604020202020204" pitchFamily="34" charset="0"/>
              </a:rPr>
              <a:t> the tangents are where the magic happens! </a:t>
            </a:r>
            <a:r>
              <a:rPr lang="en-GB" sz="1600" dirty="0" err="1">
                <a:effectLst/>
                <a:latin typeface="Arial" panose="020B0604020202020204" pitchFamily="34" charset="0"/>
                <a:ea typeface="Yu Gothic Light" panose="020B0300000000000000" pitchFamily="34" charset="-128"/>
                <a:cs typeface="Arial" panose="020B0604020202020204" pitchFamily="34" charset="0"/>
              </a:rPr>
              <a:t>Pps</a:t>
            </a:r>
            <a:r>
              <a:rPr lang="en-GB" sz="1600" dirty="0">
                <a:effectLst/>
                <a:latin typeface="Arial" panose="020B0604020202020204" pitchFamily="34" charset="0"/>
                <a:ea typeface="Yu Gothic Light" panose="020B0300000000000000" pitchFamily="34" charset="-128"/>
                <a:cs typeface="Arial" panose="020B0604020202020204" pitchFamily="34" charset="0"/>
              </a:rPr>
              <a:t> hopefully have those ethics doc in your email later today</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408332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B0D2A4-58FA-A5B7-8D02-7F5ACED10D99}"/>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Catching the #192 </a:t>
            </a:r>
          </a:p>
        </p:txBody>
      </p:sp>
      <p:pic>
        <p:nvPicPr>
          <p:cNvPr id="3" name="Picture 2" descr="A yellow double decker bus on a street with brick buildings with Merseyside Maritime Museum in the background&#10;&#10;AI-generated content may be incorrect.">
            <a:extLst>
              <a:ext uri="{FF2B5EF4-FFF2-40B4-BE49-F238E27FC236}">
                <a16:creationId xmlns:a16="http://schemas.microsoft.com/office/drawing/2014/main" id="{67BF1DCB-FE3A-BD19-6CE4-A32C8D86B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144028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window sill with various objects on it&#10;&#10;AI-generated content may be incorrect.">
            <a:extLst>
              <a:ext uri="{FF2B5EF4-FFF2-40B4-BE49-F238E27FC236}">
                <a16:creationId xmlns:a16="http://schemas.microsoft.com/office/drawing/2014/main" id="{FCF86B36-0D7F-B013-4F41-BCDA80A9CE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06682" y="1897988"/>
            <a:ext cx="5078484" cy="3808863"/>
          </a:xfrm>
        </p:spPr>
      </p:pic>
      <p:pic>
        <p:nvPicPr>
          <p:cNvPr id="10" name="Content Placeholder 9" descr="A table with coffee cups and a phone on it&#10;&#10;AI-generated content may be incorrect.">
            <a:extLst>
              <a:ext uri="{FF2B5EF4-FFF2-40B4-BE49-F238E27FC236}">
                <a16:creationId xmlns:a16="http://schemas.microsoft.com/office/drawing/2014/main" id="{5053C0B2-52D6-1ABB-6524-9610AF78BC5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6863560" y="1997124"/>
            <a:ext cx="4814120" cy="3610591"/>
          </a:xfrm>
        </p:spPr>
      </p:pic>
      <p:sp>
        <p:nvSpPr>
          <p:cNvPr id="2" name="TextBox 1">
            <a:extLst>
              <a:ext uri="{FF2B5EF4-FFF2-40B4-BE49-F238E27FC236}">
                <a16:creationId xmlns:a16="http://schemas.microsoft.com/office/drawing/2014/main" id="{227E5CAC-8AEC-F132-800F-BB5BBD1A26C1}"/>
              </a:ext>
            </a:extLst>
          </p:cNvPr>
          <p:cNvSpPr txBox="1"/>
          <p:nvPr/>
        </p:nvSpPr>
        <p:spPr>
          <a:xfrm>
            <a:off x="381000" y="252443"/>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E074E3C3-1646-E312-5CCC-5A8A5F0853E1}"/>
              </a:ext>
            </a:extLst>
          </p:cNvPr>
          <p:cNvSpPr txBox="1"/>
          <p:nvPr/>
        </p:nvSpPr>
        <p:spPr>
          <a:xfrm>
            <a:off x="-168349" y="2576441"/>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EF4AD5E9-A7C9-5D10-8EE8-519C140F3E19}"/>
              </a:ext>
            </a:extLst>
          </p:cNvPr>
          <p:cNvSpPr txBox="1"/>
          <p:nvPr/>
        </p:nvSpPr>
        <p:spPr>
          <a:xfrm>
            <a:off x="1027366" y="116956"/>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dirty="0">
                <a:latin typeface="+mj-lt"/>
                <a:ea typeface="+mj-ea"/>
                <a:cs typeface="+mj-cs"/>
              </a:rPr>
              <a:t>Informal</a:t>
            </a:r>
            <a:r>
              <a:rPr lang="en-US" sz="5200" kern="1200" dirty="0">
                <a:solidFill>
                  <a:schemeClr val="tx1"/>
                </a:solidFill>
                <a:latin typeface="+mj-lt"/>
                <a:ea typeface="+mj-ea"/>
                <a:cs typeface="+mj-cs"/>
              </a:rPr>
              <a:t> settings</a:t>
            </a:r>
            <a:r>
              <a:rPr lang="en-US" sz="5200" dirty="0">
                <a:latin typeface="+mj-lt"/>
                <a:ea typeface="+mj-ea"/>
                <a:cs typeface="+mj-cs"/>
              </a:rPr>
              <a:t>, </a:t>
            </a:r>
            <a:r>
              <a:rPr lang="en-US" sz="5200" kern="1200" dirty="0">
                <a:solidFill>
                  <a:schemeClr val="tx1"/>
                </a:solidFill>
                <a:latin typeface="+mj-lt"/>
                <a:ea typeface="+mj-ea"/>
                <a:cs typeface="+mj-cs"/>
              </a:rPr>
              <a:t>unstructured conversation</a:t>
            </a:r>
          </a:p>
        </p:txBody>
      </p:sp>
      <p:sp>
        <p:nvSpPr>
          <p:cNvPr id="6" name="TextBox 5">
            <a:extLst>
              <a:ext uri="{FF2B5EF4-FFF2-40B4-BE49-F238E27FC236}">
                <a16:creationId xmlns:a16="http://schemas.microsoft.com/office/drawing/2014/main" id="{5A7A0C17-37AA-2DBC-7C75-BA9D860F182A}"/>
              </a:ext>
            </a:extLst>
          </p:cNvPr>
          <p:cNvSpPr txBox="1"/>
          <p:nvPr/>
        </p:nvSpPr>
        <p:spPr>
          <a:xfrm>
            <a:off x="1206682" y="5842337"/>
            <a:ext cx="5452578" cy="769441"/>
          </a:xfrm>
          <a:prstGeom prst="rect">
            <a:avLst/>
          </a:prstGeom>
          <a:noFill/>
        </p:spPr>
        <p:txBody>
          <a:bodyPr wrap="square" rtlCol="0">
            <a:spAutoFit/>
          </a:bodyPr>
          <a:lstStyle/>
          <a:p>
            <a:r>
              <a:rPr lang="en-GB" sz="1600" i="1" dirty="0">
                <a:effectLst/>
                <a:latin typeface="Arial" panose="020B0604020202020204" pitchFamily="34" charset="0"/>
                <a:ea typeface="Yu Gothic Light" panose="020B0300000000000000" pitchFamily="34" charset="-128"/>
                <a:cs typeface="Arial" panose="020B0604020202020204" pitchFamily="34" charset="0"/>
              </a:rPr>
              <a:t>‘… I'm very bad at performing accepted versions of professionalism …’  </a:t>
            </a:r>
          </a:p>
          <a:p>
            <a:r>
              <a:rPr lang="en-GB" sz="1200" dirty="0">
                <a:latin typeface="Arial" panose="020B0604020202020204" pitchFamily="34" charset="0"/>
                <a:ea typeface="Yu Gothic Light" panose="020B0300000000000000" pitchFamily="34" charset="-128"/>
                <a:cs typeface="Arial" panose="020B0604020202020204" pitchFamily="34" charset="0"/>
              </a:rPr>
              <a:t>Adam McDade, </a:t>
            </a:r>
            <a:r>
              <a:rPr lang="en-GB" sz="1200" dirty="0" err="1">
                <a:latin typeface="Arial" panose="020B0604020202020204" pitchFamily="34" charset="0"/>
                <a:ea typeface="Yu Gothic Light" panose="020B0300000000000000" pitchFamily="34" charset="-128"/>
                <a:cs typeface="Arial" panose="020B0604020202020204" pitchFamily="34" charset="0"/>
              </a:rPr>
              <a:t>whatsapp</a:t>
            </a:r>
            <a:r>
              <a:rPr lang="en-GB" sz="1200" dirty="0">
                <a:latin typeface="Arial" panose="020B0604020202020204" pitchFamily="34" charset="0"/>
                <a:ea typeface="Yu Gothic Light" panose="020B0300000000000000" pitchFamily="34" charset="-128"/>
                <a:cs typeface="Arial" panose="020B0604020202020204" pitchFamily="34" charset="0"/>
              </a:rPr>
              <a:t> message 5 February 2025</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827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6659-707C-D8DE-6E8F-C43DC48A8B1D}"/>
              </a:ext>
            </a:extLst>
          </p:cNvPr>
          <p:cNvSpPr>
            <a:spLocks noGrp="1"/>
          </p:cNvSpPr>
          <p:nvPr>
            <p:ph type="title"/>
          </p:nvPr>
        </p:nvSpPr>
        <p:spPr>
          <a:xfrm>
            <a:off x="4990426" y="529818"/>
            <a:ext cx="6060346" cy="1325563"/>
          </a:xfrm>
        </p:spPr>
        <p:txBody>
          <a:bodyPr>
            <a:normAutofit fontScale="90000"/>
          </a:bodyPr>
          <a:lstStyle/>
          <a:p>
            <a:r>
              <a:rPr lang="en-US" dirty="0"/>
              <a:t>Research as practice and play: what we planned vs what emerged</a:t>
            </a:r>
            <a:endParaRPr lang="en-AU" dirty="0"/>
          </a:p>
        </p:txBody>
      </p:sp>
      <p:pic>
        <p:nvPicPr>
          <p:cNvPr id="5" name="Picture 4" descr="A person's arm with a tattoo on their arm&#10;&#10;AI-generated content may be incorrect.">
            <a:extLst>
              <a:ext uri="{FF2B5EF4-FFF2-40B4-BE49-F238E27FC236}">
                <a16:creationId xmlns:a16="http://schemas.microsoft.com/office/drawing/2014/main" id="{CF757459-07B3-E8FD-557C-3ADC96E52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67718" y="1495044"/>
            <a:ext cx="6858000" cy="3867912"/>
          </a:xfrm>
          <a:prstGeom prst="rect">
            <a:avLst/>
          </a:prstGeom>
        </p:spPr>
      </p:pic>
      <p:pic>
        <p:nvPicPr>
          <p:cNvPr id="4" name="Video 3">
            <a:hlinkClick r:id="" action="ppaction://media"/>
            <a:extLst>
              <a:ext uri="{FF2B5EF4-FFF2-40B4-BE49-F238E27FC236}">
                <a16:creationId xmlns:a16="http://schemas.microsoft.com/office/drawing/2014/main" id="{0CB2B2AA-A1DA-1C36-4BF7-B0577E279E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6515" y="2477386"/>
            <a:ext cx="6562325" cy="3691308"/>
          </a:xfrm>
          <a:prstGeom prst="rect">
            <a:avLst/>
          </a:prstGeom>
        </p:spPr>
      </p:pic>
    </p:spTree>
    <p:extLst>
      <p:ext uri="{BB962C8B-B14F-4D97-AF65-F5344CB8AC3E}">
        <p14:creationId xmlns:p14="http://schemas.microsoft.com/office/powerpoint/2010/main" val="306993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49F48-73FA-581F-2867-4B5F974F1A6E}"/>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hone next to a piece of paper&#10;&#10;AI-generated content may be incorrect.">
            <a:extLst>
              <a:ext uri="{FF2B5EF4-FFF2-40B4-BE49-F238E27FC236}">
                <a16:creationId xmlns:a16="http://schemas.microsoft.com/office/drawing/2014/main" id="{93793734-B265-C01D-A628-D6A1DDBB4DA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8183" r="-1" b="16798"/>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9385C152-30BA-CE41-1160-5750662ECB36}"/>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Tips for successful collaboration</a:t>
            </a:r>
          </a:p>
        </p:txBody>
      </p:sp>
      <p:sp>
        <p:nvSpPr>
          <p:cNvPr id="6" name="Text Placeholder 5">
            <a:extLst>
              <a:ext uri="{FF2B5EF4-FFF2-40B4-BE49-F238E27FC236}">
                <a16:creationId xmlns:a16="http://schemas.microsoft.com/office/drawing/2014/main" id="{80863E6E-F3D1-5F86-7D52-BEBEBA229678}"/>
              </a:ext>
            </a:extLst>
          </p:cNvPr>
          <p:cNvSpPr>
            <a:spLocks noGrp="1"/>
          </p:cNvSpPr>
          <p:nvPr>
            <p:ph type="body" idx="1"/>
          </p:nvPr>
        </p:nvSpPr>
        <p:spPr>
          <a:xfrm>
            <a:off x="1527048" y="4599432"/>
            <a:ext cx="9144000" cy="1536192"/>
          </a:xfrm>
        </p:spPr>
        <p:txBody>
          <a:bodyPr vert="horz" lIns="91440" tIns="45720" rIns="91440" bIns="45720" rtlCol="0">
            <a:normAutofit/>
          </a:bodyPr>
          <a:lstStyle/>
          <a:p>
            <a:pPr algn="ctr"/>
            <a:r>
              <a:rPr lang="en-US" sz="1900" b="1" dirty="0">
                <a:solidFill>
                  <a:schemeClr val="bg1"/>
                </a:solidFill>
              </a:rPr>
              <a:t>Involve the collaborator from the outset</a:t>
            </a:r>
          </a:p>
          <a:p>
            <a:pPr algn="ctr"/>
            <a:r>
              <a:rPr lang="en-US" sz="1900" b="1" dirty="0">
                <a:solidFill>
                  <a:schemeClr val="bg1"/>
                </a:solidFill>
              </a:rPr>
              <a:t>Meet in person</a:t>
            </a:r>
          </a:p>
          <a:p>
            <a:pPr algn="ctr"/>
            <a:r>
              <a:rPr lang="en-US" sz="1900" b="1" dirty="0">
                <a:solidFill>
                  <a:schemeClr val="bg1"/>
                </a:solidFill>
              </a:rPr>
              <a:t>Engage in deep listening</a:t>
            </a:r>
          </a:p>
          <a:p>
            <a:pPr algn="ctr"/>
            <a:r>
              <a:rPr lang="en-US" sz="1900" b="1" dirty="0">
                <a:solidFill>
                  <a:schemeClr val="bg1"/>
                </a:solidFill>
              </a:rPr>
              <a:t>Give it time</a:t>
            </a:r>
          </a:p>
          <a:p>
            <a:pPr algn="ctr"/>
            <a:endParaRPr lang="en-US" sz="1900" dirty="0">
              <a:solidFill>
                <a:schemeClr val="bg1"/>
              </a:solidFill>
            </a:endParaRPr>
          </a:p>
        </p:txBody>
      </p:sp>
      <p:sp>
        <p:nvSpPr>
          <p:cNvPr id="1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849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47318-0A42-E408-4DBB-61D47B1B16C5}"/>
              </a:ext>
            </a:extLst>
          </p:cNvPr>
          <p:cNvSpPr>
            <a:spLocks noGrp="1"/>
          </p:cNvSpPr>
          <p:nvPr>
            <p:ph type="title"/>
          </p:nvPr>
        </p:nvSpPr>
        <p:spPr/>
        <p:txBody>
          <a:bodyPr/>
          <a:lstStyle/>
          <a:p>
            <a:r>
              <a:rPr lang="en-US" dirty="0"/>
              <a:t>Meet in person</a:t>
            </a:r>
            <a:endParaRPr lang="en-AU" dirty="0"/>
          </a:p>
        </p:txBody>
      </p:sp>
      <p:sp>
        <p:nvSpPr>
          <p:cNvPr id="3" name="TextBox 2">
            <a:extLst>
              <a:ext uri="{FF2B5EF4-FFF2-40B4-BE49-F238E27FC236}">
                <a16:creationId xmlns:a16="http://schemas.microsoft.com/office/drawing/2014/main" id="{BF9D10C3-70C6-1B22-F341-6E8A86C36372}"/>
              </a:ext>
            </a:extLst>
          </p:cNvPr>
          <p:cNvSpPr txBox="1"/>
          <p:nvPr/>
        </p:nvSpPr>
        <p:spPr>
          <a:xfrm>
            <a:off x="967563" y="1690688"/>
            <a:ext cx="3232297" cy="467820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Zoom and </a:t>
            </a:r>
            <a:r>
              <a:rPr lang="en-US" sz="2000" dirty="0" err="1">
                <a:latin typeface="Arial" panose="020B0604020202020204" pitchFamily="34" charset="0"/>
                <a:cs typeface="Arial" panose="020B0604020202020204" pitchFamily="34" charset="0"/>
              </a:rPr>
              <a:t>Whatsapp</a:t>
            </a:r>
            <a:r>
              <a:rPr lang="en-US" sz="2000" dirty="0">
                <a:latin typeface="Arial" panose="020B0604020202020204" pitchFamily="34" charset="0"/>
                <a:cs typeface="Arial" panose="020B0604020202020204" pitchFamily="34" charset="0"/>
              </a:rPr>
              <a:t> can get you so far – but nothing can replace physical proximity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Walking in your collaborator’s shoes (and literally catching the #192 bus) can help you understand them better (and yourself)</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Meeting in person opens up opportunities for different ways of “knowing”</a:t>
            </a:r>
          </a:p>
          <a:p>
            <a:endParaRPr lang="en-US" dirty="0"/>
          </a:p>
        </p:txBody>
      </p:sp>
      <p:pic>
        <p:nvPicPr>
          <p:cNvPr id="7" name="Picture 6" descr="A person and person sitting at a table&#10;&#10;AI-generated content may be incorrect.">
            <a:extLst>
              <a:ext uri="{FF2B5EF4-FFF2-40B4-BE49-F238E27FC236}">
                <a16:creationId xmlns:a16="http://schemas.microsoft.com/office/drawing/2014/main" id="{4B9DE77C-1C0C-69A2-F9B7-2157673AE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128" y="1116419"/>
            <a:ext cx="6790660" cy="5092995"/>
          </a:xfrm>
          <a:prstGeom prst="rect">
            <a:avLst/>
          </a:prstGeom>
        </p:spPr>
      </p:pic>
    </p:spTree>
    <p:extLst>
      <p:ext uri="{BB962C8B-B14F-4D97-AF65-F5344CB8AC3E}">
        <p14:creationId xmlns:p14="http://schemas.microsoft.com/office/powerpoint/2010/main" val="2192574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4454-F9DB-2FBA-AAA1-5E26DEC35B2E}"/>
              </a:ext>
            </a:extLst>
          </p:cNvPr>
          <p:cNvSpPr>
            <a:spLocks noGrp="1"/>
          </p:cNvSpPr>
          <p:nvPr>
            <p:ph type="title"/>
          </p:nvPr>
        </p:nvSpPr>
        <p:spPr>
          <a:xfrm>
            <a:off x="742507" y="280032"/>
            <a:ext cx="6700284" cy="1325563"/>
          </a:xfrm>
        </p:spPr>
        <p:txBody>
          <a:bodyPr/>
          <a:lstStyle/>
          <a:p>
            <a:r>
              <a:rPr lang="en-US" dirty="0"/>
              <a:t>Engage in deep listening</a:t>
            </a:r>
            <a:endParaRPr lang="en-AU" dirty="0"/>
          </a:p>
        </p:txBody>
      </p:sp>
      <p:sp>
        <p:nvSpPr>
          <p:cNvPr id="3" name="TextBox 2">
            <a:extLst>
              <a:ext uri="{FF2B5EF4-FFF2-40B4-BE49-F238E27FC236}">
                <a16:creationId xmlns:a16="http://schemas.microsoft.com/office/drawing/2014/main" id="{DA23EB9F-F2CD-5E35-FF23-05201A041335}"/>
              </a:ext>
            </a:extLst>
          </p:cNvPr>
          <p:cNvSpPr txBox="1"/>
          <p:nvPr/>
        </p:nvSpPr>
        <p:spPr>
          <a:xfrm>
            <a:off x="1051739" y="1977733"/>
            <a:ext cx="3562791"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Pay attention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Actively listen to both the verbal and non-verbal communications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Hold space for your collaborator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Listen to yourself – use the body as well as the ears.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How are you feeling in the moment?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How is your body responding?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What is this hearing doing to </a:t>
            </a:r>
            <a:r>
              <a:rPr lang="en-US" i="1" dirty="0">
                <a:latin typeface="Arial" panose="020B0604020202020204" pitchFamily="34" charset="0"/>
                <a:cs typeface="Arial" panose="020B0604020202020204" pitchFamily="34" charset="0"/>
              </a:rPr>
              <a:t>you?</a:t>
            </a:r>
            <a:endParaRPr lang="en-AU"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46D0EC9-FD35-24E2-EF6B-B1770907A48F}"/>
              </a:ext>
            </a:extLst>
          </p:cNvPr>
          <p:cNvSpPr txBox="1"/>
          <p:nvPr/>
        </p:nvSpPr>
        <p:spPr>
          <a:xfrm>
            <a:off x="5395519" y="2192511"/>
            <a:ext cx="6218274" cy="2785378"/>
          </a:xfrm>
          <a:prstGeom prst="rect">
            <a:avLst/>
          </a:prstGeom>
          <a:noFill/>
        </p:spPr>
        <p:txBody>
          <a:bodyPr wrap="square" rtlCol="0">
            <a:spAutoFit/>
          </a:bodyPr>
          <a:lstStyle/>
          <a:p>
            <a:pPr>
              <a:spcAft>
                <a:spcPts val="1800"/>
              </a:spcAft>
              <a:buNone/>
            </a:pPr>
            <a:r>
              <a:rPr lang="en-AU" sz="1600" dirty="0">
                <a:effectLst/>
                <a:latin typeface="Times New Roman" panose="02020603050405020304" pitchFamily="18" charset="0"/>
                <a:ea typeface="Times New Roman" panose="02020603050405020304" pitchFamily="18" charset="0"/>
              </a:rPr>
              <a:t>‘He says when he’s asked to respond to something it's almost like he reflects on it. He feels it. He brings it into him, then if he's in the right state of mind, he is connected and grounded and in that reflective zone where he can work. And then when other people hear it, he hopes that they hear some of him in the output. … He's essentially not only deep listening to the thing he's responding to and deep listening to his own groundings for the different sides of himself, but he's helping others deep listen too and if you’re deep listening, then the scene</a:t>
            </a:r>
            <a:r>
              <a:rPr lang="en-AU" sz="1600" b="1" dirty="0">
                <a:effectLst/>
                <a:latin typeface="Times New Roman" panose="02020603050405020304" pitchFamily="18" charset="0"/>
                <a:ea typeface="Times New Roman" panose="02020603050405020304" pitchFamily="18" charset="0"/>
              </a:rPr>
              <a:t> </a:t>
            </a:r>
            <a:r>
              <a:rPr lang="en-AU" sz="1600" dirty="0">
                <a:effectLst/>
                <a:latin typeface="Times New Roman" panose="02020603050405020304" pitchFamily="18" charset="0"/>
                <a:ea typeface="Times New Roman" panose="02020603050405020304" pitchFamily="18" charset="0"/>
              </a:rPr>
              <a:t>is right for connection.’</a:t>
            </a:r>
          </a:p>
          <a:p>
            <a:pPr>
              <a:spcAft>
                <a:spcPts val="1800"/>
              </a:spcAft>
              <a:buNone/>
            </a:pPr>
            <a:r>
              <a:rPr lang="en-AU" sz="1600" dirty="0">
                <a:effectLst/>
                <a:latin typeface="Times New Roman" panose="02020603050405020304" pitchFamily="18" charset="0"/>
                <a:ea typeface="Times New Roman" panose="02020603050405020304" pitchFamily="18" charset="0"/>
              </a:rPr>
              <a:t>Marie Hadley to Exhibition Attendee, 24 October 2022</a:t>
            </a:r>
            <a:endParaRPr lang="en-AU" dirty="0"/>
          </a:p>
        </p:txBody>
      </p:sp>
    </p:spTree>
    <p:extLst>
      <p:ext uri="{BB962C8B-B14F-4D97-AF65-F5344CB8AC3E}">
        <p14:creationId xmlns:p14="http://schemas.microsoft.com/office/powerpoint/2010/main" val="3145310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66967-0D8A-2C06-DFF7-0E42AC73C325}"/>
              </a:ext>
            </a:extLst>
          </p:cNvPr>
          <p:cNvSpPr>
            <a:spLocks noGrp="1"/>
          </p:cNvSpPr>
          <p:nvPr>
            <p:ph type="title"/>
          </p:nvPr>
        </p:nvSpPr>
        <p:spPr>
          <a:xfrm>
            <a:off x="838200" y="305078"/>
            <a:ext cx="10515600" cy="1325563"/>
          </a:xfrm>
        </p:spPr>
        <p:txBody>
          <a:bodyPr/>
          <a:lstStyle/>
          <a:p>
            <a:r>
              <a:rPr lang="en-US" dirty="0">
                <a:latin typeface="Arial" panose="020B0604020202020204" pitchFamily="34" charset="0"/>
                <a:cs typeface="Arial" panose="020B0604020202020204" pitchFamily="34" charset="0"/>
              </a:rPr>
              <a:t>Who am I?</a:t>
            </a: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9C8DB8A-1EE2-D692-4798-2B47C968FF76}"/>
              </a:ext>
            </a:extLst>
          </p:cNvPr>
          <p:cNvSpPr>
            <a:spLocks noGrp="1"/>
          </p:cNvSpPr>
          <p:nvPr>
            <p:ph idx="1"/>
          </p:nvPr>
        </p:nvSpPr>
        <p:spPr>
          <a:xfrm>
            <a:off x="813706" y="1814222"/>
            <a:ext cx="5695951" cy="4738699"/>
          </a:xfrm>
        </p:spPr>
        <p:txBody>
          <a:bodyPr>
            <a:normAutofit fontScale="92500" lnSpcReduction="20000"/>
          </a:bodyPr>
          <a:lstStyle/>
          <a:p>
            <a:pPr marL="0" indent="0">
              <a:buNone/>
            </a:pPr>
            <a:r>
              <a:rPr lang="en-US" b="1" dirty="0">
                <a:latin typeface="Arial" panose="020B0604020202020204" pitchFamily="34" charset="0"/>
                <a:cs typeface="Arial" panose="020B0604020202020204" pitchFamily="34" charset="0"/>
              </a:rPr>
              <a:t>My research focuses on</a:t>
            </a:r>
          </a:p>
          <a:p>
            <a:pPr lvl="1"/>
            <a:r>
              <a:rPr lang="en-US" dirty="0">
                <a:latin typeface="Arial" panose="020B0604020202020204" pitchFamily="34" charset="0"/>
                <a:cs typeface="Arial" panose="020B0604020202020204" pitchFamily="34" charset="0"/>
              </a:rPr>
              <a:t>copyright law</a:t>
            </a:r>
          </a:p>
          <a:p>
            <a:pPr lvl="1"/>
            <a:r>
              <a:rPr lang="en-US" dirty="0">
                <a:latin typeface="Arial" panose="020B0604020202020204" pitchFamily="34" charset="0"/>
                <a:cs typeface="Arial" panose="020B0604020202020204" pitchFamily="34" charset="0"/>
              </a:rPr>
              <a:t>controversies involving visual imagery &amp; copyright</a:t>
            </a:r>
          </a:p>
          <a:p>
            <a:pPr lvl="1"/>
            <a:r>
              <a:rPr lang="en-US" dirty="0">
                <a:latin typeface="Arial" panose="020B0604020202020204" pitchFamily="34" charset="0"/>
                <a:cs typeface="Arial" panose="020B0604020202020204" pitchFamily="34" charset="0"/>
              </a:rPr>
              <a:t>graffiti, public art, tattoo</a:t>
            </a:r>
          </a:p>
          <a:p>
            <a:pPr lvl="1"/>
            <a:r>
              <a:rPr lang="en-US" dirty="0">
                <a:latin typeface="Arial" panose="020B0604020202020204" pitchFamily="34" charset="0"/>
                <a:cs typeface="Arial" panose="020B0604020202020204" pitchFamily="34" charset="0"/>
              </a:rPr>
              <a:t>artistic practices &amp; creative process</a:t>
            </a:r>
          </a:p>
          <a:p>
            <a:pPr lvl="1"/>
            <a:r>
              <a:rPr lang="en-US" dirty="0">
                <a:latin typeface="Arial" panose="020B0604020202020204" pitchFamily="34" charset="0"/>
                <a:cs typeface="Arial" panose="020B0604020202020204" pitchFamily="34" charset="0"/>
              </a:rPr>
              <a:t>relationship between law and society</a:t>
            </a:r>
          </a:p>
          <a:p>
            <a:pPr lvl="1"/>
            <a:r>
              <a:rPr lang="en-US" dirty="0">
                <a:latin typeface="Arial" panose="020B0604020202020204" pitchFamily="34" charset="0"/>
                <a:cs typeface="Arial" panose="020B0604020202020204" pitchFamily="34" charset="0"/>
              </a:rPr>
              <a:t>socio-legal methods </a:t>
            </a:r>
          </a:p>
          <a:p>
            <a:pPr marL="457200" lvl="1" indent="0">
              <a:buNone/>
            </a:pP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 want to understand</a:t>
            </a:r>
          </a:p>
          <a:p>
            <a:pPr lvl="1"/>
            <a:r>
              <a:rPr lang="en-US" dirty="0">
                <a:latin typeface="Arial" panose="020B0604020202020204" pitchFamily="34" charset="0"/>
                <a:cs typeface="Arial" panose="020B0604020202020204" pitchFamily="34" charset="0"/>
              </a:rPr>
              <a:t>how people think about law</a:t>
            </a:r>
          </a:p>
          <a:p>
            <a:pPr lvl="1"/>
            <a:r>
              <a:rPr lang="en-US" dirty="0">
                <a:latin typeface="Arial" panose="020B0604020202020204" pitchFamily="34" charset="0"/>
                <a:cs typeface="Arial" panose="020B0604020202020204" pitchFamily="34" charset="0"/>
              </a:rPr>
              <a:t>what people expect law to do for them</a:t>
            </a:r>
          </a:p>
          <a:p>
            <a:pPr lvl="1"/>
            <a:r>
              <a:rPr lang="en-US" dirty="0">
                <a:latin typeface="Arial" panose="020B0604020202020204" pitchFamily="34" charset="0"/>
                <a:cs typeface="Arial" panose="020B0604020202020204" pitchFamily="34" charset="0"/>
              </a:rPr>
              <a:t>what insights are generated from approaching issues / controversies / problems in different ways</a:t>
            </a:r>
          </a:p>
          <a:p>
            <a:pPr marL="0" indent="0">
              <a:buNone/>
            </a:pPr>
            <a:endParaRPr lang="en-US" dirty="0"/>
          </a:p>
        </p:txBody>
      </p:sp>
      <p:sp>
        <p:nvSpPr>
          <p:cNvPr id="4" name="TextBox 3">
            <a:extLst>
              <a:ext uri="{FF2B5EF4-FFF2-40B4-BE49-F238E27FC236}">
                <a16:creationId xmlns:a16="http://schemas.microsoft.com/office/drawing/2014/main" id="{F3B64B36-D523-6456-56D6-3D5DF6A2BA9B}"/>
              </a:ext>
            </a:extLst>
          </p:cNvPr>
          <p:cNvSpPr txBox="1"/>
          <p:nvPr/>
        </p:nvSpPr>
        <p:spPr>
          <a:xfrm>
            <a:off x="7869515" y="4476144"/>
            <a:ext cx="4060371" cy="150810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My academic background:</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Social Science (Sociology major) (2006)</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LLB (2008)</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PhD (2010-2019)</a:t>
            </a:r>
            <a:endParaRPr lang="en-AU" dirty="0">
              <a:latin typeface="Arial" panose="020B0604020202020204" pitchFamily="34" charset="0"/>
              <a:cs typeface="Arial" panose="020B0604020202020204" pitchFamily="34" charset="0"/>
            </a:endParaRPr>
          </a:p>
        </p:txBody>
      </p:sp>
      <p:pic>
        <p:nvPicPr>
          <p:cNvPr id="7" name="Picture 6" descr="A beach with waves crashing on the shore&#10;&#10;AI-generated content may be incorrect.">
            <a:extLst>
              <a:ext uri="{FF2B5EF4-FFF2-40B4-BE49-F238E27FC236}">
                <a16:creationId xmlns:a16="http://schemas.microsoft.com/office/drawing/2014/main" id="{5A0AEF68-4EE2-C6B4-BCCE-E965108AD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448" y="0"/>
            <a:ext cx="5438552" cy="3625702"/>
          </a:xfrm>
          <a:prstGeom prst="rect">
            <a:avLst/>
          </a:prstGeom>
        </p:spPr>
      </p:pic>
    </p:spTree>
    <p:extLst>
      <p:ext uri="{BB962C8B-B14F-4D97-AF65-F5344CB8AC3E}">
        <p14:creationId xmlns:p14="http://schemas.microsoft.com/office/powerpoint/2010/main" val="530311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mpose_video_1744869918839">
            <a:hlinkClick r:id="" action="ppaction://media"/>
            <a:extLst>
              <a:ext uri="{FF2B5EF4-FFF2-40B4-BE49-F238E27FC236}">
                <a16:creationId xmlns:a16="http://schemas.microsoft.com/office/drawing/2014/main" id="{7C8954EC-8B0E-8B9E-B9DE-14F091C2970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38" t="990" r="8606" b="990"/>
          <a:stretch/>
        </p:blipFill>
        <p:spPr>
          <a:xfrm>
            <a:off x="4581450" y="1416963"/>
            <a:ext cx="7020802" cy="4292719"/>
          </a:xfrm>
          <a:prstGeom prst="rect">
            <a:avLst/>
          </a:prstGeom>
        </p:spPr>
      </p:pic>
      <p:pic>
        <p:nvPicPr>
          <p:cNvPr id="5" name="Picture 4" descr="A screenshot of a cell phone&#10;&#10;AI-generated content may be incorrect.">
            <a:extLst>
              <a:ext uri="{FF2B5EF4-FFF2-40B4-BE49-F238E27FC236}">
                <a16:creationId xmlns:a16="http://schemas.microsoft.com/office/drawing/2014/main" id="{526FC820-19C0-A036-6E27-5530FDB547CC}"/>
              </a:ext>
            </a:extLst>
          </p:cNvPr>
          <p:cNvPicPr>
            <a:picLocks noChangeAspect="1"/>
          </p:cNvPicPr>
          <p:nvPr/>
        </p:nvPicPr>
        <p:blipFill>
          <a:blip r:embed="rId5">
            <a:extLst>
              <a:ext uri="{28A0092B-C50C-407E-A947-70E740481C1C}">
                <a14:useLocalDpi xmlns:a14="http://schemas.microsoft.com/office/drawing/2010/main" val="0"/>
              </a:ext>
            </a:extLst>
          </a:blip>
          <a:srcRect l="-458" t="9764" r="3223" b="5244"/>
          <a:stretch/>
        </p:blipFill>
        <p:spPr>
          <a:xfrm>
            <a:off x="778727" y="514440"/>
            <a:ext cx="3235712" cy="6128320"/>
          </a:xfrm>
          <a:prstGeom prst="rect">
            <a:avLst/>
          </a:prstGeom>
        </p:spPr>
      </p:pic>
    </p:spTree>
    <p:extLst>
      <p:ext uri="{BB962C8B-B14F-4D97-AF65-F5344CB8AC3E}">
        <p14:creationId xmlns:p14="http://schemas.microsoft.com/office/powerpoint/2010/main" val="36843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D448-5ECB-C0FD-9A0E-A998F0849FFD}"/>
              </a:ext>
            </a:extLst>
          </p:cNvPr>
          <p:cNvSpPr>
            <a:spLocks noGrp="1"/>
          </p:cNvSpPr>
          <p:nvPr>
            <p:ph type="title"/>
          </p:nvPr>
        </p:nvSpPr>
        <p:spPr>
          <a:xfrm>
            <a:off x="1125279" y="588409"/>
            <a:ext cx="10515600" cy="1325563"/>
          </a:xfrm>
        </p:spPr>
        <p:txBody>
          <a:bodyPr/>
          <a:lstStyle/>
          <a:p>
            <a:r>
              <a:rPr lang="en-US" dirty="0"/>
              <a:t>Give it time</a:t>
            </a:r>
            <a:endParaRPr lang="en-AU" dirty="0"/>
          </a:p>
        </p:txBody>
      </p:sp>
      <p:sp>
        <p:nvSpPr>
          <p:cNvPr id="3" name="TextBox 2">
            <a:extLst>
              <a:ext uri="{FF2B5EF4-FFF2-40B4-BE49-F238E27FC236}">
                <a16:creationId xmlns:a16="http://schemas.microsoft.com/office/drawing/2014/main" id="{9593C0EA-1856-A42F-AC36-C83B50DCE5AB}"/>
              </a:ext>
            </a:extLst>
          </p:cNvPr>
          <p:cNvSpPr txBox="1"/>
          <p:nvPr/>
        </p:nvSpPr>
        <p:spPr>
          <a:xfrm>
            <a:off x="944527" y="2389484"/>
            <a:ext cx="3882656"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Relationship-building takes time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Experimenting takes time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Qualitative work takes time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But  - the process can be as rewarding as the output</a:t>
            </a:r>
          </a:p>
        </p:txBody>
      </p:sp>
      <p:sp>
        <p:nvSpPr>
          <p:cNvPr id="4" name="TextBox 3">
            <a:extLst>
              <a:ext uri="{FF2B5EF4-FFF2-40B4-BE49-F238E27FC236}">
                <a16:creationId xmlns:a16="http://schemas.microsoft.com/office/drawing/2014/main" id="{EE8C282C-938B-2B7D-5146-8D6E3F783BBA}"/>
              </a:ext>
            </a:extLst>
          </p:cNvPr>
          <p:cNvSpPr txBox="1"/>
          <p:nvPr/>
        </p:nvSpPr>
        <p:spPr>
          <a:xfrm>
            <a:off x="5167427" y="1435150"/>
            <a:ext cx="6549656" cy="5170646"/>
          </a:xfrm>
          <a:prstGeom prst="rect">
            <a:avLst/>
          </a:prstGeom>
          <a:noFill/>
        </p:spPr>
        <p:txBody>
          <a:bodyPr wrap="square" rtlCol="0">
            <a:spAutoFit/>
          </a:bodyPr>
          <a:lstStyle/>
          <a:p>
            <a:pPr>
              <a:spcAft>
                <a:spcPts val="1800"/>
              </a:spcAft>
              <a:buNone/>
            </a:pPr>
            <a:r>
              <a:rPr lang="en-AU" sz="1800" dirty="0">
                <a:effectLst/>
                <a:latin typeface="Times New Roman" panose="02020603050405020304" pitchFamily="18" charset="0"/>
                <a:ea typeface="Times New Roman" panose="02020603050405020304" pitchFamily="18" charset="0"/>
              </a:rPr>
              <a:t>AM: But how do we allow more time to build relationships and to let the process be as much of that, in combination with the things that we need to do as well? And that, that's a question for everyone. Cause there's things that would play out naturally if we're meeting face to face, right? All those sorts of things. </a:t>
            </a:r>
          </a:p>
          <a:p>
            <a:pPr>
              <a:spcAft>
                <a:spcPts val="1800"/>
              </a:spcAft>
              <a:buNone/>
            </a:pPr>
            <a:r>
              <a:rPr lang="en-AU" sz="1800" dirty="0">
                <a:effectLst/>
                <a:latin typeface="Times New Roman" panose="02020603050405020304" pitchFamily="18" charset="0"/>
                <a:ea typeface="Times New Roman" panose="02020603050405020304" pitchFamily="18" charset="0"/>
              </a:rPr>
              <a:t>MH: Essentially what you're saying is that you need to have enough space for things to be organic and to develop? And then once the relationship is just as important as what you're actually doing, as the output and from the relationship, everything else gets better, infinitely. </a:t>
            </a:r>
          </a:p>
          <a:p>
            <a:pPr>
              <a:spcAft>
                <a:spcPts val="1800"/>
              </a:spcAft>
            </a:pPr>
            <a:r>
              <a:rPr lang="en-AU" sz="1800" dirty="0">
                <a:effectLst/>
                <a:latin typeface="Times New Roman" panose="02020603050405020304" pitchFamily="18" charset="0"/>
                <a:ea typeface="Times New Roman" panose="02020603050405020304" pitchFamily="18" charset="0"/>
              </a:rPr>
              <a:t>AM: Exactly. A hundred percent. That's it. And then other things will emerge that, you know, we didn't predict as well, right? </a:t>
            </a:r>
          </a:p>
          <a:p>
            <a:pPr>
              <a:spcAft>
                <a:spcPts val="1800"/>
              </a:spcAft>
            </a:pPr>
            <a:r>
              <a:rPr lang="en-AU" sz="1800" dirty="0">
                <a:effectLst/>
                <a:latin typeface="Times New Roman" panose="02020603050405020304" pitchFamily="18" charset="0"/>
                <a:ea typeface="Times New Roman" panose="02020603050405020304" pitchFamily="18" charset="0"/>
              </a:rPr>
              <a:t>			Adam Manning and Marie Hadley, 		</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Post-Exhibition Reflection, 20 October 2022</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800"/>
              </a:spcAft>
            </a:pPr>
            <a:endParaRPr lang="en-AU" dirty="0"/>
          </a:p>
        </p:txBody>
      </p:sp>
    </p:spTree>
    <p:extLst>
      <p:ext uri="{BB962C8B-B14F-4D97-AF65-F5344CB8AC3E}">
        <p14:creationId xmlns:p14="http://schemas.microsoft.com/office/powerpoint/2010/main" val="4282062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06AE2-62B6-39FA-B59C-2EED4CAE80A2}"/>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dirty="0"/>
              <a:t>But …. there are challenges too</a:t>
            </a:r>
          </a:p>
        </p:txBody>
      </p:sp>
      <p:sp>
        <p:nvSpPr>
          <p:cNvPr id="3" name="TextBox 2">
            <a:extLst>
              <a:ext uri="{FF2B5EF4-FFF2-40B4-BE49-F238E27FC236}">
                <a16:creationId xmlns:a16="http://schemas.microsoft.com/office/drawing/2014/main" id="{ED297738-056D-81B9-84CF-71507080BAD2}"/>
              </a:ext>
            </a:extLst>
          </p:cNvPr>
          <p:cNvSpPr txBox="1"/>
          <p:nvPr/>
        </p:nvSpPr>
        <p:spPr>
          <a:xfrm>
            <a:off x="838200" y="1825624"/>
            <a:ext cx="4835487" cy="4840989"/>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Project management across disciplines is difficult</a:t>
            </a:r>
          </a:p>
          <a:p>
            <a:pPr marL="28575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Funding </a:t>
            </a:r>
          </a:p>
          <a:p>
            <a:pPr marL="742950" lvl="1"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Is your collaborator salaried? </a:t>
            </a:r>
          </a:p>
          <a:p>
            <a:pPr marL="28575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Expectations – who is to do what?  </a:t>
            </a:r>
          </a:p>
          <a:p>
            <a:pPr marL="742950" lvl="1"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What does the split of </a:t>
            </a:r>
            <a:r>
              <a:rPr lang="en-US" dirty="0" err="1">
                <a:latin typeface="Arial" panose="020B0604020202020204" pitchFamily="34" charset="0"/>
                <a:cs typeface="Arial" panose="020B0604020202020204" pitchFamily="34" charset="0"/>
              </a:rPr>
              <a:t>labour</a:t>
            </a:r>
            <a:r>
              <a:rPr lang="en-US" dirty="0">
                <a:latin typeface="Arial" panose="020B0604020202020204" pitchFamily="34" charset="0"/>
                <a:cs typeface="Arial" panose="020B0604020202020204" pitchFamily="34" charset="0"/>
              </a:rPr>
              <a:t> look like?</a:t>
            </a:r>
          </a:p>
          <a:p>
            <a:pPr marL="742950" lvl="1"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Outputs: how do you meet everyone’s needs? </a:t>
            </a:r>
          </a:p>
          <a:p>
            <a:pPr marL="28575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Timelines</a:t>
            </a:r>
          </a:p>
          <a:p>
            <a:pPr marL="742950" lvl="1"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You need to line up your ducks with Ethics</a:t>
            </a:r>
          </a:p>
          <a:p>
            <a:pPr marL="742950" lvl="1"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Organic projects are great…. But when do they end? And what happens when the funding runs out?</a:t>
            </a:r>
          </a:p>
        </p:txBody>
      </p:sp>
      <p:pic>
        <p:nvPicPr>
          <p:cNvPr id="6" name="Picture 5" descr="A person and person sitting in chairs&#10;&#10;AI-generated content may be incorrect.">
            <a:extLst>
              <a:ext uri="{FF2B5EF4-FFF2-40B4-BE49-F238E27FC236}">
                <a16:creationId xmlns:a16="http://schemas.microsoft.com/office/drawing/2014/main" id="{A9BF9105-494C-073A-5884-26E3542546DA}"/>
              </a:ext>
            </a:extLst>
          </p:cNvPr>
          <p:cNvPicPr>
            <a:picLocks noChangeAspect="1"/>
          </p:cNvPicPr>
          <p:nvPr/>
        </p:nvPicPr>
        <p:blipFill>
          <a:blip r:embed="rId2">
            <a:extLst>
              <a:ext uri="{28A0092B-C50C-407E-A947-70E740481C1C}">
                <a14:useLocalDpi xmlns:a14="http://schemas.microsoft.com/office/drawing/2010/main" val="0"/>
              </a:ext>
            </a:extLst>
          </a:blip>
          <a:srcRect l="2779" r="15069"/>
          <a:stretch/>
        </p:blipFill>
        <p:spPr>
          <a:xfrm>
            <a:off x="6021701" y="1825625"/>
            <a:ext cx="6170299" cy="4224808"/>
          </a:xfrm>
          <a:prstGeom prst="rect">
            <a:avLst/>
          </a:prstGeom>
        </p:spPr>
      </p:pic>
    </p:spTree>
    <p:extLst>
      <p:ext uri="{BB962C8B-B14F-4D97-AF65-F5344CB8AC3E}">
        <p14:creationId xmlns:p14="http://schemas.microsoft.com/office/powerpoint/2010/main" val="1212571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39DA623-6866-E44B-4F66-050EDA228BC4}"/>
              </a:ext>
            </a:extLst>
          </p:cNvPr>
          <p:cNvSpPr txBox="1"/>
          <p:nvPr/>
        </p:nvSpPr>
        <p:spPr>
          <a:xfrm>
            <a:off x="823225" y="176725"/>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Final thoughts</a:t>
            </a:r>
          </a:p>
        </p:txBody>
      </p:sp>
      <p:sp>
        <p:nvSpPr>
          <p:cNvPr id="4" name="TextBox 3">
            <a:extLst>
              <a:ext uri="{FF2B5EF4-FFF2-40B4-BE49-F238E27FC236}">
                <a16:creationId xmlns:a16="http://schemas.microsoft.com/office/drawing/2014/main" id="{FF5CCB92-B348-FD62-5F3A-7B7E3A4FDEE8}"/>
              </a:ext>
            </a:extLst>
          </p:cNvPr>
          <p:cNvSpPr txBox="1"/>
          <p:nvPr/>
        </p:nvSpPr>
        <p:spPr>
          <a:xfrm>
            <a:off x="578017" y="2169645"/>
            <a:ext cx="4533809" cy="3634374"/>
          </a:xfrm>
          <a:prstGeom prst="rect">
            <a:avLst/>
          </a:prstGeom>
        </p:spPr>
        <p:txBody>
          <a:bodyPr vert="horz" lIns="91440" tIns="45720" rIns="91440" bIns="45720" rtlCol="0">
            <a:normAutofit/>
          </a:bodyPr>
          <a:lstStyle/>
          <a:p>
            <a:pPr marL="114300">
              <a:lnSpc>
                <a:spcPct val="90000"/>
              </a:lnSpc>
              <a:spcAft>
                <a:spcPts val="600"/>
              </a:spcAft>
            </a:pPr>
            <a:endParaRPr lang="en-US" sz="2000" dirty="0">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When you are thinking about your future research projects, </a:t>
            </a:r>
            <a:r>
              <a:rPr lang="en-US" sz="2000" i="1" dirty="0">
                <a:latin typeface="Arial" panose="020B0604020202020204" pitchFamily="34" charset="0"/>
                <a:cs typeface="Arial" panose="020B0604020202020204" pitchFamily="34" charset="0"/>
              </a:rPr>
              <a:t>try </a:t>
            </a:r>
            <a:r>
              <a:rPr lang="en-US" sz="2000" dirty="0">
                <a:latin typeface="Arial" panose="020B0604020202020204" pitchFamily="34" charset="0"/>
                <a:cs typeface="Arial" panose="020B0604020202020204" pitchFamily="34" charset="0"/>
              </a:rPr>
              <a:t>for alignment: values, skills, methods</a:t>
            </a:r>
          </a:p>
          <a:p>
            <a:pPr marL="342900" indent="-228600">
              <a:lnSpc>
                <a:spcPct val="90000"/>
              </a:lnSpc>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Do the things you think you should do, but don’t forget about the things you want to do</a:t>
            </a:r>
          </a:p>
          <a:p>
            <a:pPr marL="342900" indent="-228600">
              <a:lnSpc>
                <a:spcPct val="90000"/>
              </a:lnSpc>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low lows are tolerable when you have some high highs</a:t>
            </a:r>
          </a:p>
          <a:p>
            <a:pPr marL="114300"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6749EBA8-76F7-9318-19D7-CCE364555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589" y="868461"/>
            <a:ext cx="6580744" cy="4935558"/>
          </a:xfrm>
          <a:prstGeom prst="rect">
            <a:avLst/>
          </a:prstGeom>
        </p:spPr>
      </p:pic>
      <p:pic>
        <p:nvPicPr>
          <p:cNvPr id="2" name="Excerpt Adam's kitchen on why its good to explore in academia">
            <a:hlinkClick r:id="" action="ppaction://media"/>
            <a:extLst>
              <a:ext uri="{FF2B5EF4-FFF2-40B4-BE49-F238E27FC236}">
                <a16:creationId xmlns:a16="http://schemas.microsoft.com/office/drawing/2014/main" id="{3AE2C791-B6FF-03FF-1528-B10410BDF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73570" y="5534939"/>
            <a:ext cx="926996" cy="926996"/>
          </a:xfrm>
          <a:prstGeom prst="rect">
            <a:avLst/>
          </a:prstGeom>
        </p:spPr>
      </p:pic>
    </p:spTree>
    <p:extLst>
      <p:ext uri="{BB962C8B-B14F-4D97-AF65-F5344CB8AC3E}">
        <p14:creationId xmlns:p14="http://schemas.microsoft.com/office/powerpoint/2010/main" val="204825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2300F-DB44-2621-C0B7-2D49006D356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Contacts:</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25BC58-2528-2774-8BFE-6370A3A43019}"/>
              </a:ext>
            </a:extLst>
          </p:cNvPr>
          <p:cNvSpPr txBox="1"/>
          <p:nvPr/>
        </p:nvSpPr>
        <p:spPr>
          <a:xfrm>
            <a:off x="640080" y="2872898"/>
            <a:ext cx="4243589" cy="4289885"/>
          </a:xfrm>
          <a:prstGeom prst="rect">
            <a:avLst/>
          </a:prstGeom>
        </p:spPr>
        <p:txBody>
          <a:bodyPr vert="horz" lIns="91440" tIns="45720" rIns="91440" bIns="45720" rtlCol="0">
            <a:noAutofit/>
          </a:bodyPr>
          <a:lstStyle/>
          <a:p>
            <a:pPr>
              <a:lnSpc>
                <a:spcPct val="90000"/>
              </a:lnSpc>
              <a:spcAft>
                <a:spcPts val="600"/>
              </a:spcAft>
            </a:pPr>
            <a:r>
              <a:rPr lang="en-US" sz="1600" dirty="0">
                <a:latin typeface="Arial" panose="020B0604020202020204" pitchFamily="34" charset="0"/>
                <a:cs typeface="Arial" panose="020B0604020202020204" pitchFamily="34" charset="0"/>
              </a:rPr>
              <a:t>Any questions? I’d love to hear from you:</a:t>
            </a:r>
          </a:p>
          <a:p>
            <a:pPr lvl="1" indent="-228600">
              <a:lnSpc>
                <a:spcPct val="90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Email: </a:t>
            </a:r>
            <a:r>
              <a:rPr lang="en-US" sz="1600" dirty="0">
                <a:latin typeface="Arial" panose="020B0604020202020204" pitchFamily="34" charset="0"/>
                <a:cs typeface="Arial" panose="020B0604020202020204" pitchFamily="34" charset="0"/>
                <a:hlinkClick r:id="rId2"/>
              </a:rPr>
              <a:t>Marie.Hadley@newcastle.edu.au</a:t>
            </a:r>
            <a:endParaRPr lang="en-US" sz="1600" dirty="0">
              <a:latin typeface="Arial" panose="020B0604020202020204" pitchFamily="34" charset="0"/>
              <a:cs typeface="Arial" panose="020B0604020202020204" pitchFamily="34" charset="0"/>
            </a:endParaRPr>
          </a:p>
          <a:p>
            <a:pPr lvl="1" indent="-228600">
              <a:lnSpc>
                <a:spcPct val="90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Bluesky: @drmarieip.bsky.social</a:t>
            </a: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lnSpc>
                <a:spcPct val="90000"/>
              </a:lnSpc>
              <a:spcAft>
                <a:spcPts val="600"/>
              </a:spcAft>
            </a:pPr>
            <a:r>
              <a:rPr lang="en-US" sz="1600" dirty="0">
                <a:latin typeface="Arial" panose="020B0604020202020204" pitchFamily="34" charset="0"/>
                <a:cs typeface="Arial" panose="020B0604020202020204" pitchFamily="34" charset="0"/>
              </a:rPr>
              <a:t>Connect with me on </a:t>
            </a:r>
            <a:r>
              <a:rPr lang="en-US" sz="1600" dirty="0" err="1">
                <a:latin typeface="Arial" panose="020B0604020202020204" pitchFamily="34" charset="0"/>
                <a:cs typeface="Arial" panose="020B0604020202020204" pitchFamily="34" charset="0"/>
              </a:rPr>
              <a:t>Linkedin</a:t>
            </a:r>
            <a:r>
              <a:rPr lang="en-US" sz="1600" dirty="0">
                <a:latin typeface="Arial" panose="020B0604020202020204" pitchFamily="34" charset="0"/>
                <a:cs typeface="Arial" panose="020B0604020202020204" pitchFamily="34" charset="0"/>
              </a:rPr>
              <a:t> for updates about Adam McDade and I’s  tattoo project: </a:t>
            </a:r>
            <a:r>
              <a:rPr lang="en-US" sz="1600" dirty="0">
                <a:latin typeface="Arial" panose="020B0604020202020204" pitchFamily="34" charset="0"/>
                <a:cs typeface="Arial" panose="020B0604020202020204" pitchFamily="34" charset="0"/>
                <a:hlinkClick r:id="rId3"/>
              </a:rPr>
              <a:t>https://www.linkedin.com/in/marie-hadley-63b85346/</a:t>
            </a:r>
            <a:endParaRPr lang="en-US" sz="1600" dirty="0">
              <a:latin typeface="Arial" panose="020B0604020202020204" pitchFamily="34" charset="0"/>
              <a:cs typeface="Arial" panose="020B0604020202020204" pitchFamily="34" charset="0"/>
            </a:endParaRPr>
          </a:p>
          <a:p>
            <a:pPr>
              <a:lnSpc>
                <a:spcPct val="90000"/>
              </a:lnSpc>
              <a:spcAft>
                <a:spcPts val="600"/>
              </a:spcAft>
            </a:pPr>
            <a:endParaRPr lang="en-US" sz="1600" dirty="0">
              <a:latin typeface="Arial" panose="020B0604020202020204" pitchFamily="34" charset="0"/>
              <a:cs typeface="Arial" panose="020B0604020202020204" pitchFamily="34" charset="0"/>
            </a:endParaRPr>
          </a:p>
          <a:p>
            <a:pPr>
              <a:lnSpc>
                <a:spcPct val="90000"/>
              </a:lnSpc>
              <a:spcAft>
                <a:spcPts val="600"/>
              </a:spcAft>
            </a:pPr>
            <a:r>
              <a:rPr lang="en-US" sz="1600" dirty="0">
                <a:latin typeface="Arial" panose="020B0604020202020204" pitchFamily="34" charset="0"/>
                <a:cs typeface="Arial" panose="020B0604020202020204" pitchFamily="34" charset="0"/>
              </a:rPr>
              <a:t>Connect with Adam on Instagram: @adammcdadeillustration</a:t>
            </a:r>
          </a:p>
          <a:p>
            <a:pPr>
              <a:lnSpc>
                <a:spcPct val="90000"/>
              </a:lnSpc>
              <a:spcAft>
                <a:spcPts val="600"/>
              </a:spcAft>
            </a:pPr>
            <a:endParaRPr lang="en-US" sz="1600" dirty="0">
              <a:latin typeface="Arial" panose="020B0604020202020204" pitchFamily="34" charset="0"/>
              <a:cs typeface="Arial" panose="020B0604020202020204" pitchFamily="34" charset="0"/>
            </a:endParaRPr>
          </a:p>
          <a:p>
            <a:pPr>
              <a:lnSpc>
                <a:spcPct val="90000"/>
              </a:lnSpc>
              <a:spcAft>
                <a:spcPts val="600"/>
              </a:spcAft>
            </a:pPr>
            <a:r>
              <a:rPr lang="en-US" sz="1600" dirty="0">
                <a:latin typeface="Arial" panose="020B0604020202020204" pitchFamily="34" charset="0"/>
                <a:cs typeface="Arial" panose="020B0604020202020204" pitchFamily="34" charset="0"/>
              </a:rPr>
              <a:t>Check out Travis De Vries’ work at: </a:t>
            </a:r>
            <a:r>
              <a:rPr lang="fr-FR" sz="1600" dirty="0">
                <a:hlinkClick r:id="rId4"/>
              </a:rPr>
              <a:t>https://travisdevries.com/</a:t>
            </a:r>
            <a:endParaRPr lang="en-US" sz="1600" dirty="0">
              <a:latin typeface="Arial" panose="020B0604020202020204" pitchFamily="34" charset="0"/>
              <a:cs typeface="Arial" panose="020B0604020202020204" pitchFamily="34" charset="0"/>
            </a:endParaRPr>
          </a:p>
        </p:txBody>
      </p:sp>
      <p:pic>
        <p:nvPicPr>
          <p:cNvPr id="6" name="Picture 5" descr="A street with graffiti on the side of a building&#10;&#10;AI-generated content may be incorrect.">
            <a:extLst>
              <a:ext uri="{FF2B5EF4-FFF2-40B4-BE49-F238E27FC236}">
                <a16:creationId xmlns:a16="http://schemas.microsoft.com/office/drawing/2014/main" id="{56821AC7-5BDF-4D40-FE66-49EE8D6BC211}"/>
              </a:ext>
            </a:extLst>
          </p:cNvPr>
          <p:cNvPicPr>
            <a:picLocks noChangeAspect="1"/>
          </p:cNvPicPr>
          <p:nvPr/>
        </p:nvPicPr>
        <p:blipFill>
          <a:blip r:embed="rId5">
            <a:extLst>
              <a:ext uri="{28A0092B-C50C-407E-A947-70E740481C1C}">
                <a14:useLocalDpi xmlns:a14="http://schemas.microsoft.com/office/drawing/2010/main" val="0"/>
              </a:ext>
            </a:extLst>
          </a:blip>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280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2966B-9019-753D-1E9D-4BF18C8824E0}"/>
              </a:ext>
            </a:extLst>
          </p:cNvPr>
          <p:cNvSpPr>
            <a:spLocks noGrp="1"/>
          </p:cNvSpPr>
          <p:nvPr>
            <p:ph type="title"/>
          </p:nvPr>
        </p:nvSpPr>
        <p:spPr>
          <a:xfrm>
            <a:off x="640080" y="325369"/>
            <a:ext cx="4368602" cy="1956841"/>
          </a:xfrm>
        </p:spPr>
        <p:txBody>
          <a:bodyPr anchor="b">
            <a:normAutofit/>
          </a:bodyPr>
          <a:lstStyle/>
          <a:p>
            <a:r>
              <a:rPr lang="en-US" sz="5400" dirty="0">
                <a:latin typeface="Arial" panose="020B0604020202020204" pitchFamily="34" charset="0"/>
                <a:cs typeface="Arial" panose="020B0604020202020204" pitchFamily="34" charset="0"/>
              </a:rPr>
              <a:t>Who am I really? </a:t>
            </a:r>
            <a:endParaRPr lang="en-AU" sz="5400" dirty="0">
              <a:latin typeface="Arial" panose="020B0604020202020204" pitchFamily="34" charset="0"/>
              <a:cs typeface="Arial" panose="020B0604020202020204" pitchFamily="34" charset="0"/>
            </a:endParaRP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0EAB9E-8D80-1751-44B3-6B465A1A18AC}"/>
              </a:ext>
            </a:extLst>
          </p:cNvPr>
          <p:cNvSpPr>
            <a:spLocks noGrp="1"/>
          </p:cNvSpPr>
          <p:nvPr>
            <p:ph idx="1"/>
          </p:nvPr>
        </p:nvSpPr>
        <p:spPr>
          <a:xfrm>
            <a:off x="640080" y="2872899"/>
            <a:ext cx="4243589" cy="3320668"/>
          </a:xfrm>
        </p:spPr>
        <p:txBody>
          <a:bodyPr>
            <a:normAutofit/>
          </a:bodyPr>
          <a:lstStyle/>
          <a:p>
            <a:r>
              <a:rPr lang="en-US" sz="2200" dirty="0">
                <a:latin typeface="Arial" panose="020B0604020202020204" pitchFamily="34" charset="0"/>
                <a:cs typeface="Arial" panose="020B0604020202020204" pitchFamily="34" charset="0"/>
              </a:rPr>
              <a:t>I am curious</a:t>
            </a:r>
          </a:p>
          <a:p>
            <a:r>
              <a:rPr lang="en-US" sz="2200" dirty="0">
                <a:latin typeface="Arial" panose="020B0604020202020204" pitchFamily="34" charset="0"/>
                <a:cs typeface="Arial" panose="020B0604020202020204" pitchFamily="34" charset="0"/>
              </a:rPr>
              <a:t>I am stubborn</a:t>
            </a:r>
          </a:p>
          <a:p>
            <a:r>
              <a:rPr lang="en-US" sz="2200" dirty="0">
                <a:latin typeface="Arial" panose="020B0604020202020204" pitchFamily="34" charset="0"/>
                <a:cs typeface="Arial" panose="020B0604020202020204" pitchFamily="34" charset="0"/>
              </a:rPr>
              <a:t>I love learning </a:t>
            </a:r>
          </a:p>
          <a:p>
            <a:r>
              <a:rPr lang="en-US" sz="2200" dirty="0">
                <a:latin typeface="Arial" panose="020B0604020202020204" pitchFamily="34" charset="0"/>
                <a:cs typeface="Arial" panose="020B0604020202020204" pitchFamily="34" charset="0"/>
              </a:rPr>
              <a:t>I find code-switching hard</a:t>
            </a:r>
          </a:p>
          <a:p>
            <a:r>
              <a:rPr lang="en-US" sz="2200" dirty="0">
                <a:latin typeface="Arial" panose="020B0604020202020204" pitchFamily="34" charset="0"/>
                <a:cs typeface="Arial" panose="020B0604020202020204" pitchFamily="34" charset="0"/>
              </a:rPr>
              <a:t>Swim, swim, swim and be happy</a:t>
            </a:r>
          </a:p>
          <a:p>
            <a:pPr marL="0" indent="0">
              <a:buNone/>
            </a:pPr>
            <a:endParaRPr lang="en-US" sz="2200" dirty="0"/>
          </a:p>
        </p:txBody>
      </p:sp>
      <p:pic>
        <p:nvPicPr>
          <p:cNvPr id="7" name="Picture 6" descr="A person standing in front of a wall with graffiti&#10;&#10;AI-generated content may be incorrect.">
            <a:extLst>
              <a:ext uri="{FF2B5EF4-FFF2-40B4-BE49-F238E27FC236}">
                <a16:creationId xmlns:a16="http://schemas.microsoft.com/office/drawing/2014/main" id="{AD32ED17-D00A-50CB-87F7-B7E296751893}"/>
              </a:ext>
            </a:extLst>
          </p:cNvPr>
          <p:cNvPicPr>
            <a:picLocks noChangeAspect="1"/>
          </p:cNvPicPr>
          <p:nvPr/>
        </p:nvPicPr>
        <p:blipFill>
          <a:blip r:embed="rId2">
            <a:extLst>
              <a:ext uri="{28A0092B-C50C-407E-A947-70E740481C1C}">
                <a14:useLocalDpi xmlns:a14="http://schemas.microsoft.com/office/drawing/2010/main" val="0"/>
              </a:ext>
            </a:extLst>
          </a:blip>
          <a:srcRect l="10272" r="145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1924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hone next to a piece of paper&#10;&#10;AI-generated content may be incorrect.">
            <a:extLst>
              <a:ext uri="{FF2B5EF4-FFF2-40B4-BE49-F238E27FC236}">
                <a16:creationId xmlns:a16="http://schemas.microsoft.com/office/drawing/2014/main" id="{EC5DBB25-99A7-DD44-A3ED-AA5562EA26C0}"/>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2491" r="-1" b="12490"/>
          <a:stretch/>
        </p:blipFill>
        <p:spPr>
          <a:xfrm>
            <a:off x="20" y="10"/>
            <a:ext cx="12188930" cy="6857990"/>
          </a:xfrm>
          <a:prstGeom prst="rect">
            <a:avLst/>
          </a:prstGeom>
        </p:spPr>
      </p:pic>
      <p:sp>
        <p:nvSpPr>
          <p:cNvPr id="2" name="Title 1">
            <a:extLst>
              <a:ext uri="{FF2B5EF4-FFF2-40B4-BE49-F238E27FC236}">
                <a16:creationId xmlns:a16="http://schemas.microsoft.com/office/drawing/2014/main" id="{31B59F6F-F5A8-F663-47AF-4623AC197A85}"/>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chemeClr val="bg1"/>
                </a:solidFill>
              </a:rPr>
              <a:t>Plan</a:t>
            </a:r>
          </a:p>
        </p:txBody>
      </p:sp>
      <p:sp>
        <p:nvSpPr>
          <p:cNvPr id="3" name="Text Placeholder 2">
            <a:extLst>
              <a:ext uri="{FF2B5EF4-FFF2-40B4-BE49-F238E27FC236}">
                <a16:creationId xmlns:a16="http://schemas.microsoft.com/office/drawing/2014/main" id="{B24918D6-0263-F76A-289A-46FF7C27B66E}"/>
              </a:ext>
            </a:extLst>
          </p:cNvPr>
          <p:cNvSpPr>
            <a:spLocks noGrp="1"/>
          </p:cNvSpPr>
          <p:nvPr>
            <p:ph type="body" idx="1"/>
          </p:nvPr>
        </p:nvSpPr>
        <p:spPr>
          <a:xfrm>
            <a:off x="1527048" y="4599432"/>
            <a:ext cx="9144000" cy="1536192"/>
          </a:xfrm>
        </p:spPr>
        <p:txBody>
          <a:bodyPr vert="horz" lIns="91440" tIns="45720" rIns="91440" bIns="45720" rtlCol="0">
            <a:normAutofit/>
          </a:bodyPr>
          <a:lstStyle/>
          <a:p>
            <a:pPr algn="ctr"/>
            <a:r>
              <a:rPr lang="en-US" sz="1900" dirty="0">
                <a:solidFill>
                  <a:schemeClr val="bg1"/>
                </a:solidFill>
                <a:latin typeface="Arial" panose="020B0604020202020204" pitchFamily="34" charset="0"/>
                <a:cs typeface="Arial" panose="020B0604020202020204" pitchFamily="34" charset="0"/>
              </a:rPr>
              <a:t>3 projects involving artists as participants and/or research collaborators</a:t>
            </a:r>
          </a:p>
          <a:p>
            <a:pPr algn="ctr"/>
            <a:r>
              <a:rPr lang="en-US" sz="1900" dirty="0">
                <a:solidFill>
                  <a:schemeClr val="bg1"/>
                </a:solidFill>
                <a:latin typeface="Arial" panose="020B0604020202020204" pitchFamily="34" charset="0"/>
                <a:cs typeface="Arial" panose="020B0604020202020204" pitchFamily="34" charset="0"/>
              </a:rPr>
              <a:t>(that represent a sliding scale of collaboration)</a:t>
            </a:r>
          </a:p>
          <a:p>
            <a:pPr algn="ctr"/>
            <a:r>
              <a:rPr lang="en-US" sz="1900" dirty="0">
                <a:solidFill>
                  <a:schemeClr val="bg1"/>
                </a:solidFill>
                <a:latin typeface="Arial" panose="020B0604020202020204" pitchFamily="34" charset="0"/>
                <a:cs typeface="Arial" panose="020B0604020202020204" pitchFamily="34" charset="0"/>
              </a:rPr>
              <a:t>Tips for successful collaboration</a:t>
            </a:r>
          </a:p>
          <a:p>
            <a:pPr algn="ctr"/>
            <a:r>
              <a:rPr lang="en-US" sz="1900" dirty="0">
                <a:solidFill>
                  <a:schemeClr val="bg1"/>
                </a:solidFill>
                <a:latin typeface="Arial" panose="020B0604020202020204" pitchFamily="34" charset="0"/>
                <a:cs typeface="Arial" panose="020B0604020202020204" pitchFamily="34" charset="0"/>
              </a:rPr>
              <a:t>Why you might like to do this type of work, and its challenges</a:t>
            </a:r>
          </a:p>
          <a:p>
            <a:pPr algn="ctr"/>
            <a:endParaRPr lang="en-US" sz="1900" dirty="0">
              <a:solidFill>
                <a:schemeClr val="bg1"/>
              </a:solidFill>
            </a:endParaRPr>
          </a:p>
          <a:p>
            <a:pPr algn="ctr"/>
            <a:endParaRPr lang="en-US" sz="1900" dirty="0">
              <a:solidFill>
                <a:schemeClr val="bg1"/>
              </a:solidFill>
            </a:endParaRPr>
          </a:p>
        </p:txBody>
      </p:sp>
      <p:sp>
        <p:nvSpPr>
          <p:cNvPr id="1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76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close-up of a document&#10;&#10;AI-generated content may be incorrect.">
            <a:extLst>
              <a:ext uri="{FF2B5EF4-FFF2-40B4-BE49-F238E27FC236}">
                <a16:creationId xmlns:a16="http://schemas.microsoft.com/office/drawing/2014/main" id="{C52C2074-BAD5-2DEC-C1F7-42010D294F00}"/>
              </a:ext>
            </a:extLst>
          </p:cNvPr>
          <p:cNvPicPr>
            <a:picLocks noChangeAspect="1"/>
          </p:cNvPicPr>
          <p:nvPr/>
        </p:nvPicPr>
        <p:blipFill>
          <a:blip r:embed="rId2">
            <a:extLst>
              <a:ext uri="{28A0092B-C50C-407E-A947-70E740481C1C}">
                <a14:useLocalDpi xmlns:a14="http://schemas.microsoft.com/office/drawing/2010/main" val="0"/>
              </a:ext>
            </a:extLst>
          </a:blip>
          <a:srcRect r="1334"/>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49C41D-9320-C895-547B-FCE40E7D2B51}"/>
              </a:ext>
            </a:extLst>
          </p:cNvPr>
          <p:cNvSpPr>
            <a:spLocks noGrp="1"/>
          </p:cNvSpPr>
          <p:nvPr>
            <p:ph type="title"/>
          </p:nvPr>
        </p:nvSpPr>
        <p:spPr>
          <a:xfrm>
            <a:off x="2276475" y="2247900"/>
            <a:ext cx="7581900" cy="2514600"/>
          </a:xfrm>
        </p:spPr>
        <p:txBody>
          <a:bodyPr vert="horz" lIns="91440" tIns="45720" rIns="91440" bIns="45720" rtlCol="0">
            <a:normAutofit/>
          </a:bodyPr>
          <a:lstStyle/>
          <a:p>
            <a:pPr algn="ctr"/>
            <a:r>
              <a:rPr lang="en-US" sz="6600">
                <a:solidFill>
                  <a:schemeClr val="tx1">
                    <a:lumMod val="75000"/>
                    <a:lumOff val="25000"/>
                  </a:schemeClr>
                </a:solidFill>
              </a:rPr>
              <a:t>Project 1: Artists as research participants</a:t>
            </a:r>
          </a:p>
        </p:txBody>
      </p:sp>
    </p:spTree>
    <p:extLst>
      <p:ext uri="{BB962C8B-B14F-4D97-AF65-F5344CB8AC3E}">
        <p14:creationId xmlns:p14="http://schemas.microsoft.com/office/powerpoint/2010/main" val="61772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520CB-08F6-F756-F460-CBF8986C4B1A}"/>
              </a:ext>
            </a:extLst>
          </p:cNvPr>
          <p:cNvSpPr>
            <a:spLocks noGrp="1"/>
          </p:cNvSpPr>
          <p:nvPr>
            <p:ph type="title"/>
          </p:nvPr>
        </p:nvSpPr>
        <p:spPr>
          <a:xfrm>
            <a:off x="612648" y="365124"/>
            <a:ext cx="5221224" cy="2066544"/>
          </a:xfrm>
        </p:spPr>
        <p:txBody>
          <a:bodyPr vert="horz" lIns="91440" tIns="45720" rIns="91440" bIns="45720" rtlCol="0" anchor="b">
            <a:normAutofit/>
          </a:bodyPr>
          <a:lstStyle/>
          <a:p>
            <a:r>
              <a:rPr lang="en-US" sz="5400" kern="1200">
                <a:solidFill>
                  <a:schemeClr val="tx1"/>
                </a:solidFill>
                <a:latin typeface="+mj-lt"/>
                <a:ea typeface="+mj-ea"/>
                <a:cs typeface="+mj-cs"/>
              </a:rPr>
              <a:t>What did I do?</a:t>
            </a:r>
          </a:p>
        </p:txBody>
      </p:sp>
      <p:sp>
        <p:nvSpPr>
          <p:cNvPr id="27"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FE60B6-2953-87E7-5759-FAFF2083474C}"/>
              </a:ext>
            </a:extLst>
          </p:cNvPr>
          <p:cNvSpPr txBox="1"/>
          <p:nvPr/>
        </p:nvSpPr>
        <p:spPr>
          <a:xfrm>
            <a:off x="612648" y="2843784"/>
            <a:ext cx="5221224" cy="332841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1700" b="0" i="0" u="none" strike="noStrike" baseline="0" dirty="0"/>
          </a:p>
          <a:p>
            <a:pPr marL="285750" indent="-22860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A small-scale study</a:t>
            </a:r>
          </a:p>
          <a:p>
            <a:pPr marL="285750" indent="-22860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Semi-structured interviews with 5 </a:t>
            </a:r>
            <a:r>
              <a:rPr lang="en-US" sz="1700" dirty="0" err="1">
                <a:latin typeface="Arial" panose="020B0604020202020204" pitchFamily="34" charset="0"/>
                <a:cs typeface="Arial" panose="020B0604020202020204" pitchFamily="34" charset="0"/>
              </a:rPr>
              <a:t>tā</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moko</a:t>
            </a:r>
            <a:r>
              <a:rPr lang="en-US" sz="1700" dirty="0">
                <a:latin typeface="Arial" panose="020B0604020202020204" pitchFamily="34" charset="0"/>
                <a:cs typeface="Arial" panose="020B0604020202020204" pitchFamily="34" charset="0"/>
              </a:rPr>
              <a:t> artists and 5 </a:t>
            </a:r>
            <a:r>
              <a:rPr lang="en-US" sz="1700" dirty="0" err="1">
                <a:latin typeface="Arial" panose="020B0604020202020204" pitchFamily="34" charset="0"/>
                <a:cs typeface="Arial" panose="020B0604020202020204" pitchFamily="34" charset="0"/>
              </a:rPr>
              <a:t>pākeha</a:t>
            </a:r>
            <a:r>
              <a:rPr lang="en-US" sz="1700" dirty="0">
                <a:latin typeface="Arial" panose="020B0604020202020204" pitchFamily="34" charset="0"/>
                <a:cs typeface="Arial" panose="020B0604020202020204" pitchFamily="34" charset="0"/>
              </a:rPr>
              <a:t> tattooists</a:t>
            </a:r>
          </a:p>
          <a:p>
            <a:pPr marL="285750" indent="-22860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North Island of New Zealand</a:t>
            </a:r>
          </a:p>
          <a:p>
            <a:pPr marL="285750" indent="-22860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10 days fieldwork</a:t>
            </a:r>
          </a:p>
          <a:p>
            <a:pPr marL="285750" indent="-22860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8 interviews conducted in person, 2 via zoom</a:t>
            </a:r>
          </a:p>
          <a:p>
            <a:pPr marL="285750" indent="-228600">
              <a:lnSpc>
                <a:spcPct val="90000"/>
              </a:lnSpc>
              <a:spcAft>
                <a:spcPts val="600"/>
              </a:spcAft>
              <a:buFont typeface="Arial" panose="020B0604020202020204" pitchFamily="34" charset="0"/>
              <a:buChar char="•"/>
            </a:pPr>
            <a:r>
              <a:rPr lang="en-US" sz="1700" b="0" i="0" u="none" strike="noStrike" baseline="0" dirty="0">
                <a:latin typeface="Arial" panose="020B0604020202020204" pitchFamily="34" charset="0"/>
                <a:cs typeface="Arial" panose="020B0604020202020204" pitchFamily="34" charset="0"/>
              </a:rPr>
              <a:t>0.5–2 hours long</a:t>
            </a:r>
          </a:p>
          <a:p>
            <a:pPr marL="285750" indent="-228600">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I</a:t>
            </a:r>
            <a:r>
              <a:rPr lang="en-US" sz="1700" b="0" i="0" u="none" strike="noStrike" baseline="0" dirty="0">
                <a:latin typeface="Arial" panose="020B0604020202020204" pitchFamily="34" charset="0"/>
                <a:cs typeface="Arial" panose="020B0604020202020204" pitchFamily="34" charset="0"/>
              </a:rPr>
              <a:t>nterviews were conducted in the preferred setting of participants – typically their workspace</a:t>
            </a:r>
            <a:endParaRPr lang="en-US" sz="17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700" dirty="0"/>
          </a:p>
        </p:txBody>
      </p:sp>
      <p:pic>
        <p:nvPicPr>
          <p:cNvPr id="7" name="Picture 6" descr="A questionnaire with black text&#10;&#10;AI-generated content may be incorrect.">
            <a:extLst>
              <a:ext uri="{FF2B5EF4-FFF2-40B4-BE49-F238E27FC236}">
                <a16:creationId xmlns:a16="http://schemas.microsoft.com/office/drawing/2014/main" id="{30F366EE-0A27-A5E4-BD52-B332BDB4A199}"/>
              </a:ext>
            </a:extLst>
          </p:cNvPr>
          <p:cNvPicPr>
            <a:picLocks noChangeAspect="1"/>
          </p:cNvPicPr>
          <p:nvPr/>
        </p:nvPicPr>
        <p:blipFill>
          <a:blip r:embed="rId2">
            <a:extLst>
              <a:ext uri="{28A0092B-C50C-407E-A947-70E740481C1C}">
                <a14:useLocalDpi xmlns:a14="http://schemas.microsoft.com/office/drawing/2010/main" val="0"/>
              </a:ext>
            </a:extLst>
          </a:blip>
          <a:srcRect r="8228" b="1"/>
          <a:stretch/>
        </p:blipFill>
        <p:spPr>
          <a:xfrm>
            <a:off x="6109762" y="1358038"/>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242705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4620-A587-1CFF-315A-75E6BDBF203C}"/>
              </a:ext>
            </a:extLst>
          </p:cNvPr>
          <p:cNvSpPr>
            <a:spLocks noGrp="1"/>
          </p:cNvSpPr>
          <p:nvPr>
            <p:ph type="title"/>
          </p:nvPr>
        </p:nvSpPr>
        <p:spPr>
          <a:xfrm>
            <a:off x="6417733" y="490537"/>
            <a:ext cx="5291663" cy="1628775"/>
          </a:xfrm>
        </p:spPr>
        <p:txBody>
          <a:bodyPr anchor="b">
            <a:normAutofit/>
          </a:bodyPr>
          <a:lstStyle/>
          <a:p>
            <a:r>
              <a:rPr lang="en-US" sz="4000" dirty="0"/>
              <a:t>A mishap… but not a mistake? </a:t>
            </a:r>
            <a:endParaRPr lang="en-AU" sz="4000" dirty="0"/>
          </a:p>
        </p:txBody>
      </p:sp>
      <p:sp>
        <p:nvSpPr>
          <p:cNvPr id="3" name="Content Placeholder 2">
            <a:extLst>
              <a:ext uri="{FF2B5EF4-FFF2-40B4-BE49-F238E27FC236}">
                <a16:creationId xmlns:a16="http://schemas.microsoft.com/office/drawing/2014/main" id="{C1669DFE-EC68-0CA9-BBCC-2CE6B6AC8E0D}"/>
              </a:ext>
            </a:extLst>
          </p:cNvPr>
          <p:cNvSpPr>
            <a:spLocks noGrp="1"/>
          </p:cNvSpPr>
          <p:nvPr>
            <p:ph idx="1"/>
          </p:nvPr>
        </p:nvSpPr>
        <p:spPr>
          <a:xfrm>
            <a:off x="6417734" y="2505755"/>
            <a:ext cx="5291662" cy="3993017"/>
          </a:xfrm>
        </p:spPr>
        <p:txBody>
          <a:bodyPr>
            <a:normAutofit/>
          </a:bodyPr>
          <a:lstStyle/>
          <a:p>
            <a:r>
              <a:rPr lang="en-US" sz="1800" dirty="0">
                <a:latin typeface="Arial" panose="020B0604020202020204" pitchFamily="34" charset="0"/>
                <a:cs typeface="Arial" panose="020B0604020202020204" pitchFamily="34" charset="0"/>
              </a:rPr>
              <a:t>Fieldwork was done </a:t>
            </a:r>
            <a:r>
              <a:rPr lang="en-US" sz="1800" i="1" dirty="0">
                <a:latin typeface="Arial" panose="020B0604020202020204" pitchFamily="34" charset="0"/>
                <a:cs typeface="Arial" panose="020B0604020202020204" pitchFamily="34" charset="0"/>
              </a:rPr>
              <a:t>way too early </a:t>
            </a:r>
            <a:r>
              <a:rPr lang="en-US" sz="1800" dirty="0">
                <a:latin typeface="Arial" panose="020B0604020202020204" pitchFamily="34" charset="0"/>
                <a:cs typeface="Arial" panose="020B0604020202020204" pitchFamily="34" charset="0"/>
              </a:rPr>
              <a:t>in the research process. A lot of my questions were off.</a:t>
            </a:r>
          </a:p>
          <a:p>
            <a:r>
              <a:rPr lang="en-US" sz="1800" dirty="0">
                <a:latin typeface="Arial" panose="020B0604020202020204" pitchFamily="34" charset="0"/>
                <a:cs typeface="Arial" panose="020B0604020202020204" pitchFamily="34" charset="0"/>
              </a:rPr>
              <a:t>My expectations and assumptions were also often wildly out of touch/inaccurate. For example: </a:t>
            </a:r>
          </a:p>
          <a:p>
            <a:pPr lvl="1"/>
            <a:r>
              <a:rPr lang="en-US" sz="1800" dirty="0">
                <a:latin typeface="Arial" panose="020B0604020202020204" pitchFamily="34" charset="0"/>
                <a:cs typeface="Arial" panose="020B0604020202020204" pitchFamily="34" charset="0"/>
              </a:rPr>
              <a:t>I expected synergy between media representations of disputes and cultural/subcultural practices</a:t>
            </a:r>
          </a:p>
          <a:p>
            <a:pPr lvl="1"/>
            <a:r>
              <a:rPr lang="en-US" sz="1800" dirty="0">
                <a:latin typeface="Arial" panose="020B0604020202020204" pitchFamily="34" charset="0"/>
                <a:cs typeface="Arial" panose="020B0604020202020204" pitchFamily="34" charset="0"/>
              </a:rPr>
              <a:t>I went into my first interview thinking: M</a:t>
            </a:r>
            <a:r>
              <a:rPr lang="en-US" sz="1800" b="0" i="0" u="none" strike="noStrike" baseline="0" dirty="0">
                <a:latin typeface="Arial" panose="020B0604020202020204" pitchFamily="34" charset="0"/>
                <a:cs typeface="Arial" panose="020B0604020202020204" pitchFamily="34" charset="0"/>
              </a:rPr>
              <a:t>ā</a:t>
            </a:r>
            <a:r>
              <a:rPr lang="en-US" sz="1800" dirty="0">
                <a:latin typeface="Arial" panose="020B0604020202020204" pitchFamily="34" charset="0"/>
                <a:cs typeface="Arial" panose="020B0604020202020204" pitchFamily="34" charset="0"/>
              </a:rPr>
              <a:t>ori-style work was “bad”; </a:t>
            </a:r>
            <a:r>
              <a:rPr lang="en-US" sz="1800" b="0" i="0" u="none" strike="noStrike" baseline="0" dirty="0" err="1">
                <a:latin typeface="Arial" panose="020B0604020202020204" pitchFamily="34" charset="0"/>
                <a:cs typeface="Arial" panose="020B0604020202020204" pitchFamily="34" charset="0"/>
              </a:rPr>
              <a:t>tā</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moko</a:t>
            </a:r>
            <a:r>
              <a:rPr lang="en-US" sz="1800" b="0" i="0" u="none" strike="noStrike" baseline="0" dirty="0">
                <a:latin typeface="Arial" panose="020B0604020202020204" pitchFamily="34" charset="0"/>
                <a:cs typeface="Arial" panose="020B0604020202020204" pitchFamily="34" charset="0"/>
              </a:rPr>
              <a:t> practitioners only work with Māori clientele; </a:t>
            </a:r>
            <a:r>
              <a:rPr lang="en-US" sz="1800" b="0" i="0" u="none" strike="noStrike" baseline="0" dirty="0" err="1">
                <a:latin typeface="Arial" panose="020B0604020202020204" pitchFamily="34" charset="0"/>
                <a:cs typeface="Arial" panose="020B0604020202020204" pitchFamily="34" charset="0"/>
              </a:rPr>
              <a:t>tā</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moko</a:t>
            </a:r>
            <a:r>
              <a:rPr lang="en-US" sz="1800" b="0" i="0" u="none" strike="noStrike" baseline="0" dirty="0">
                <a:latin typeface="Arial" panose="020B0604020202020204" pitchFamily="34" charset="0"/>
                <a:cs typeface="Arial" panose="020B0604020202020204" pitchFamily="34" charset="0"/>
              </a:rPr>
              <a:t> was a type of tattoo; that artists cared about law…. </a:t>
            </a:r>
          </a:p>
          <a:p>
            <a:pPr marL="0" indent="0">
              <a:buNone/>
            </a:pPr>
            <a:endParaRPr lang="en-US" sz="1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64A356E-34B8-6C3B-DE90-B2926B4F840C}"/>
              </a:ext>
            </a:extLst>
          </p:cNvPr>
          <p:cNvSpPr txBox="1">
            <a:spLocks/>
          </p:cNvSpPr>
          <p:nvPr/>
        </p:nvSpPr>
        <p:spPr>
          <a:xfrm>
            <a:off x="415623" y="767441"/>
            <a:ext cx="6002110" cy="149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A series of mishaps….  Participant recruitment</a:t>
            </a:r>
            <a:endParaRPr lang="en-US" sz="4000" dirty="0"/>
          </a:p>
        </p:txBody>
      </p:sp>
      <p:sp>
        <p:nvSpPr>
          <p:cNvPr id="5" name="TextBox 4">
            <a:extLst>
              <a:ext uri="{FF2B5EF4-FFF2-40B4-BE49-F238E27FC236}">
                <a16:creationId xmlns:a16="http://schemas.microsoft.com/office/drawing/2014/main" id="{53E1881E-06CA-A319-6F44-228B6A5BABF9}"/>
              </a:ext>
            </a:extLst>
          </p:cNvPr>
          <p:cNvSpPr txBox="1"/>
          <p:nvPr/>
        </p:nvSpPr>
        <p:spPr>
          <a:xfrm>
            <a:off x="482604" y="2637746"/>
            <a:ext cx="6002110" cy="372903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000" b="0" i="0" u="none" strike="noStrike" baseline="0" dirty="0"/>
              <a:t>Email recruitment</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b="0" i="0" u="none" strike="noStrike" baseline="0" dirty="0"/>
              <a:t>Walk-ins</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Opportunistic sampling </a:t>
            </a:r>
          </a:p>
        </p:txBody>
      </p:sp>
    </p:spTree>
    <p:extLst>
      <p:ext uri="{BB962C8B-B14F-4D97-AF65-F5344CB8AC3E}">
        <p14:creationId xmlns:p14="http://schemas.microsoft.com/office/powerpoint/2010/main" val="1967891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DF3E-8F47-D36D-E5F9-6B587CFB0AEE}"/>
              </a:ext>
            </a:extLst>
          </p:cNvPr>
          <p:cNvSpPr>
            <a:spLocks noGrp="1"/>
          </p:cNvSpPr>
          <p:nvPr>
            <p:ph type="title"/>
          </p:nvPr>
        </p:nvSpPr>
        <p:spPr>
          <a:xfrm>
            <a:off x="561753" y="310300"/>
            <a:ext cx="5837274" cy="1325563"/>
          </a:xfrm>
        </p:spPr>
        <p:txBody>
          <a:bodyPr>
            <a:normAutofit/>
          </a:bodyPr>
          <a:lstStyle/>
          <a:p>
            <a:r>
              <a:rPr lang="en-US" dirty="0">
                <a:latin typeface="Arial" panose="020B0604020202020204" pitchFamily="34" charset="0"/>
                <a:cs typeface="Arial" panose="020B0604020202020204" pitchFamily="34" charset="0"/>
              </a:rPr>
              <a:t>‘copyright can fuck off’</a:t>
            </a:r>
            <a:br>
              <a:rPr lang="en-US" dirty="0">
                <a:latin typeface="Arial" panose="020B0604020202020204" pitchFamily="34" charset="0"/>
                <a:cs typeface="Arial" panose="020B0604020202020204" pitchFamily="34" charset="0"/>
              </a:rPr>
            </a:br>
            <a:endParaRPr lang="en-AU" dirty="0"/>
          </a:p>
        </p:txBody>
      </p:sp>
      <p:sp>
        <p:nvSpPr>
          <p:cNvPr id="3" name="TextBox 2">
            <a:extLst>
              <a:ext uri="{FF2B5EF4-FFF2-40B4-BE49-F238E27FC236}">
                <a16:creationId xmlns:a16="http://schemas.microsoft.com/office/drawing/2014/main" id="{10550BFF-2530-B80E-FECE-EB600A2FE504}"/>
              </a:ext>
            </a:extLst>
          </p:cNvPr>
          <p:cNvSpPr txBox="1"/>
          <p:nvPr/>
        </p:nvSpPr>
        <p:spPr>
          <a:xfrm>
            <a:off x="1033205" y="1690688"/>
            <a:ext cx="4173458" cy="553997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 was often surprised. My questions were laughed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As a result, I was constantly on the back foot, and I needed to adapt on the fly during what was already a short trip.</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led to some thin data, but also rich, unexpected, exciting data – that I did not, immediately, have the capacity to know how to integrate into the thesis…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7 years passed.</a:t>
            </a:r>
            <a:endParaRPr lang="en-US" sz="2000" b="0" i="0" u="none" strike="noStrike"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endParaRPr lang="en-AU" dirty="0"/>
          </a:p>
        </p:txBody>
      </p:sp>
      <p:pic>
        <p:nvPicPr>
          <p:cNvPr id="4" name="Picture 3">
            <a:extLst>
              <a:ext uri="{FF2B5EF4-FFF2-40B4-BE49-F238E27FC236}">
                <a16:creationId xmlns:a16="http://schemas.microsoft.com/office/drawing/2014/main" id="{57D38534-CE7F-5E2D-D42A-60FDED21C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041" y="0"/>
            <a:ext cx="5627392" cy="4299006"/>
          </a:xfrm>
          <a:prstGeom prst="rect">
            <a:avLst/>
          </a:prstGeom>
        </p:spPr>
      </p:pic>
      <p:sp>
        <p:nvSpPr>
          <p:cNvPr id="5" name="TextBox 4">
            <a:extLst>
              <a:ext uri="{FF2B5EF4-FFF2-40B4-BE49-F238E27FC236}">
                <a16:creationId xmlns:a16="http://schemas.microsoft.com/office/drawing/2014/main" id="{FBB02B5F-8003-F0A1-44F7-D70489E88121}"/>
              </a:ext>
            </a:extLst>
          </p:cNvPr>
          <p:cNvSpPr txBox="1"/>
          <p:nvPr/>
        </p:nvSpPr>
        <p:spPr>
          <a:xfrm>
            <a:off x="6675474" y="4664131"/>
            <a:ext cx="5516526" cy="1477328"/>
          </a:xfrm>
          <a:prstGeom prst="rect">
            <a:avLst/>
          </a:prstGeom>
          <a:noFill/>
        </p:spPr>
        <p:txBody>
          <a:bodyPr wrap="square" rtlCol="0">
            <a:spAutoFit/>
          </a:bodyPr>
          <a:lstStyle/>
          <a:p>
            <a:r>
              <a:rPr lang="en-US" sz="1800" b="0" i="1" u="none" strike="noStrike" baseline="0" dirty="0">
                <a:latin typeface="Arial" panose="020B0604020202020204" pitchFamily="34" charset="0"/>
                <a:cs typeface="Arial" panose="020B0604020202020204" pitchFamily="34" charset="0"/>
              </a:rPr>
              <a:t>“… ‘tattooing has nothing to do with copyright’ because it’s a ‘fucking tatt’ and ‘[</a:t>
            </a:r>
            <a:r>
              <a:rPr lang="en-US" sz="1800" b="0" i="1" u="none" strike="noStrike" baseline="0" dirty="0" err="1">
                <a:latin typeface="Arial" panose="020B0604020202020204" pitchFamily="34" charset="0"/>
                <a:cs typeface="Arial" panose="020B0604020202020204" pitchFamily="34" charset="0"/>
              </a:rPr>
              <a:t>i</a:t>
            </a:r>
            <a:r>
              <a:rPr lang="en-US" sz="1800" b="0" i="1" u="none" strike="noStrike" baseline="0" dirty="0">
                <a:latin typeface="Arial" panose="020B0604020202020204" pitchFamily="34" charset="0"/>
                <a:cs typeface="Arial" panose="020B0604020202020204" pitchFamily="34" charset="0"/>
              </a:rPr>
              <a:t>]t’s complete nonsense to apply it to tattoos, you know, </a:t>
            </a:r>
            <a:r>
              <a:rPr lang="en-US" sz="1800" b="0" i="1" u="none" strike="noStrike" baseline="0" dirty="0" err="1">
                <a:latin typeface="Arial" panose="020B0604020202020204" pitchFamily="34" charset="0"/>
                <a:cs typeface="Arial" panose="020B0604020202020204" pitchFamily="34" charset="0"/>
              </a:rPr>
              <a:t>cus</a:t>
            </a:r>
            <a:r>
              <a:rPr lang="en-US" sz="1800" b="0" i="1" u="none" strike="noStrike" baseline="0" dirty="0">
                <a:latin typeface="Arial" panose="020B0604020202020204" pitchFamily="34" charset="0"/>
                <a:cs typeface="Arial" panose="020B0604020202020204" pitchFamily="34" charset="0"/>
              </a:rPr>
              <a:t> it’s on a body, man!’ In Pete’s opinion, ‘copyright can fuck off’.”</a:t>
            </a:r>
            <a:endParaRPr lang="en-AU" i="1" dirty="0"/>
          </a:p>
        </p:txBody>
      </p:sp>
    </p:spTree>
    <p:extLst>
      <p:ext uri="{BB962C8B-B14F-4D97-AF65-F5344CB8AC3E}">
        <p14:creationId xmlns:p14="http://schemas.microsoft.com/office/powerpoint/2010/main" val="2966663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group of people&#10;&#10;AI-generated content may be incorrect.">
            <a:extLst>
              <a:ext uri="{FF2B5EF4-FFF2-40B4-BE49-F238E27FC236}">
                <a16:creationId xmlns:a16="http://schemas.microsoft.com/office/drawing/2014/main" id="{DD214057-EC6A-2AC1-F382-CD28DFF198D5}"/>
              </a:ext>
            </a:extLst>
          </p:cNvPr>
          <p:cNvPicPr>
            <a:picLocks noChangeAspect="1"/>
          </p:cNvPicPr>
          <p:nvPr/>
        </p:nvPicPr>
        <p:blipFill>
          <a:blip r:embed="rId2">
            <a:extLst>
              <a:ext uri="{28A0092B-C50C-407E-A947-70E740481C1C}">
                <a14:useLocalDpi xmlns:a14="http://schemas.microsoft.com/office/drawing/2010/main" val="0"/>
              </a:ext>
            </a:extLst>
          </a:blip>
          <a:srcRect b="17295"/>
          <a:stretch/>
        </p:blipFill>
        <p:spPr>
          <a:xfrm>
            <a:off x="2068293" y="2820610"/>
            <a:ext cx="6540189" cy="3678163"/>
          </a:xfrm>
          <a:prstGeom prst="rect">
            <a:avLst/>
          </a:prstGeom>
        </p:spPr>
      </p:pic>
      <p:sp>
        <p:nvSpPr>
          <p:cNvPr id="4" name="TextBox 3">
            <a:extLst>
              <a:ext uri="{FF2B5EF4-FFF2-40B4-BE49-F238E27FC236}">
                <a16:creationId xmlns:a16="http://schemas.microsoft.com/office/drawing/2014/main" id="{EC0BFE75-5559-257F-FDED-6DEAB4D69368}"/>
              </a:ext>
            </a:extLst>
          </p:cNvPr>
          <p:cNvSpPr txBox="1"/>
          <p:nvPr/>
        </p:nvSpPr>
        <p:spPr>
          <a:xfrm>
            <a:off x="8091376" y="1637413"/>
            <a:ext cx="3625703" cy="4678204"/>
          </a:xfrm>
          <a:prstGeom prst="rect">
            <a:avLst/>
          </a:prstGeom>
          <a:noFill/>
        </p:spPr>
        <p:txBody>
          <a:bodyPr wrap="square" rtlCol="0">
            <a:spAutoFit/>
          </a:bodyPr>
          <a:lstStyle/>
          <a:p>
            <a:r>
              <a:rPr lang="en-US" sz="2400" b="1" dirty="0"/>
              <a:t>Research design:</a:t>
            </a:r>
          </a:p>
          <a:p>
            <a:endParaRPr lang="en-US" dirty="0"/>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Academic paper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Art that critically engaged with the paper + individual and collaborative reflections on the creative process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Practitioner Based-Enquiry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Data included work-in-progress images, conversations, semi-structured interviews, a YouTube series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AU" dirty="0"/>
          </a:p>
        </p:txBody>
      </p:sp>
      <p:sp>
        <p:nvSpPr>
          <p:cNvPr id="2" name="Title 1">
            <a:extLst>
              <a:ext uri="{FF2B5EF4-FFF2-40B4-BE49-F238E27FC236}">
                <a16:creationId xmlns:a16="http://schemas.microsoft.com/office/drawing/2014/main" id="{84661BD0-5861-CB4C-BCEC-3C5F7CE4ADE8}"/>
              </a:ext>
            </a:extLst>
          </p:cNvPr>
          <p:cNvSpPr>
            <a:spLocks noGrp="1"/>
          </p:cNvSpPr>
          <p:nvPr>
            <p:ph type="title"/>
          </p:nvPr>
        </p:nvSpPr>
        <p:spPr>
          <a:xfrm>
            <a:off x="1382486" y="187154"/>
            <a:ext cx="5693229" cy="2900518"/>
          </a:xfrm>
        </p:spPr>
        <p:txBody>
          <a:bodyPr vert="horz" lIns="91440" tIns="45720" rIns="91440" bIns="45720" rtlCol="0" anchor="b">
            <a:normAutofit/>
          </a:bodyPr>
          <a:lstStyle/>
          <a:p>
            <a:pPr algn="ctr"/>
            <a:r>
              <a:rPr lang="en-US" sz="6000" dirty="0"/>
              <a:t>Project 2: The accidental artist collaborator</a:t>
            </a:r>
          </a:p>
        </p:txBody>
      </p:sp>
    </p:spTree>
    <p:extLst>
      <p:ext uri="{BB962C8B-B14F-4D97-AF65-F5344CB8AC3E}">
        <p14:creationId xmlns:p14="http://schemas.microsoft.com/office/powerpoint/2010/main" val="191499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7418</TotalTime>
  <Words>1571</Words>
  <Application>Microsoft Office PowerPoint</Application>
  <PresentationFormat>Widescreen</PresentationFormat>
  <Paragraphs>145</Paragraphs>
  <Slides>24</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Calibri</vt:lpstr>
      <vt:lpstr>Times New Roman</vt:lpstr>
      <vt:lpstr>Office Theme</vt:lpstr>
      <vt:lpstr>Artist-Academic Collaborations: Lessons from the Field </vt:lpstr>
      <vt:lpstr>Who am I?</vt:lpstr>
      <vt:lpstr>Who am I really? </vt:lpstr>
      <vt:lpstr>Plan</vt:lpstr>
      <vt:lpstr>Project 1: Artists as research participants</vt:lpstr>
      <vt:lpstr>What did I do?</vt:lpstr>
      <vt:lpstr>A mishap… but not a mistake? </vt:lpstr>
      <vt:lpstr>‘copyright can fuck off’ </vt:lpstr>
      <vt:lpstr>Project 2: The accidental artist collaborator</vt:lpstr>
      <vt:lpstr>An exhibition, a sonic response, a teaching module</vt:lpstr>
      <vt:lpstr>Project 3: The aspirational, experimental collaboration</vt:lpstr>
      <vt:lpstr>PowerPoint Presentation</vt:lpstr>
      <vt:lpstr>Whatsapp as a communication tool</vt:lpstr>
      <vt:lpstr>PowerPoint Presentation</vt:lpstr>
      <vt:lpstr>PowerPoint Presentation</vt:lpstr>
      <vt:lpstr>Research as practice and play: what we planned vs what emerged</vt:lpstr>
      <vt:lpstr>Tips for successful collaboration</vt:lpstr>
      <vt:lpstr>Meet in person</vt:lpstr>
      <vt:lpstr>Engage in deep listening</vt:lpstr>
      <vt:lpstr>PowerPoint Presentation</vt:lpstr>
      <vt:lpstr>Give it time</vt:lpstr>
      <vt:lpstr>But …. there are challenges too</vt:lpstr>
      <vt:lpstr>PowerPoint Presentation</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 Hadley</dc:creator>
  <cp:lastModifiedBy>Marie Hadley</cp:lastModifiedBy>
  <cp:revision>177</cp:revision>
  <dcterms:created xsi:type="dcterms:W3CDTF">2025-04-15T08:20:29Z</dcterms:created>
  <dcterms:modified xsi:type="dcterms:W3CDTF">2025-08-04T07:43:07Z</dcterms:modified>
</cp:coreProperties>
</file>