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6"/>
  </p:notesMasterIdLst>
  <p:sldIdLst>
    <p:sldId id="256" r:id="rId2"/>
    <p:sldId id="258" r:id="rId3"/>
    <p:sldId id="257" r:id="rId4"/>
    <p:sldId id="260" r:id="rId5"/>
    <p:sldId id="261" r:id="rId6"/>
    <p:sldId id="266" r:id="rId7"/>
    <p:sldId id="267" r:id="rId8"/>
    <p:sldId id="268" r:id="rId9"/>
    <p:sldId id="264" r:id="rId10"/>
    <p:sldId id="271" r:id="rId11"/>
    <p:sldId id="272" r:id="rId12"/>
    <p:sldId id="274" r:id="rId13"/>
    <p:sldId id="273"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B36D13-1F3F-4D5C-9EE3-2DEA09A13E67}" v="3" dt="2025-08-04T06:30:06.3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5613" autoAdjust="0"/>
  </p:normalViewPr>
  <p:slideViewPr>
    <p:cSldViewPr snapToGrid="0">
      <p:cViewPr varScale="1">
        <p:scale>
          <a:sx n="54" d="100"/>
          <a:sy n="54" d="100"/>
        </p:scale>
        <p:origin x="11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Hadley" userId="adfdfa6f-f91d-41fe-b5cc-d8d013c3d8aa" providerId="ADAL" clId="{99B36D13-1F3F-4D5C-9EE3-2DEA09A13E67}"/>
    <pc:docChg chg="modSld">
      <pc:chgData name="Marie Hadley" userId="adfdfa6f-f91d-41fe-b5cc-d8d013c3d8aa" providerId="ADAL" clId="{99B36D13-1F3F-4D5C-9EE3-2DEA09A13E67}" dt="2025-08-04T04:05:06.116" v="12" actId="20577"/>
      <pc:docMkLst>
        <pc:docMk/>
      </pc:docMkLst>
      <pc:sldChg chg="modNotesTx">
        <pc:chgData name="Marie Hadley" userId="adfdfa6f-f91d-41fe-b5cc-d8d013c3d8aa" providerId="ADAL" clId="{99B36D13-1F3F-4D5C-9EE3-2DEA09A13E67}" dt="2025-08-04T04:04:26.633" v="1" actId="20577"/>
        <pc:sldMkLst>
          <pc:docMk/>
          <pc:sldMk cId="439165617" sldId="256"/>
        </pc:sldMkLst>
      </pc:sldChg>
      <pc:sldChg chg="modNotesTx">
        <pc:chgData name="Marie Hadley" userId="adfdfa6f-f91d-41fe-b5cc-d8d013c3d8aa" providerId="ADAL" clId="{99B36D13-1F3F-4D5C-9EE3-2DEA09A13E67}" dt="2025-08-04T04:04:32.272" v="3" actId="20577"/>
        <pc:sldMkLst>
          <pc:docMk/>
          <pc:sldMk cId="2892425548" sldId="257"/>
        </pc:sldMkLst>
      </pc:sldChg>
      <pc:sldChg chg="modNotesTx">
        <pc:chgData name="Marie Hadley" userId="adfdfa6f-f91d-41fe-b5cc-d8d013c3d8aa" providerId="ADAL" clId="{99B36D13-1F3F-4D5C-9EE3-2DEA09A13E67}" dt="2025-08-04T04:04:29.571" v="2" actId="20577"/>
        <pc:sldMkLst>
          <pc:docMk/>
          <pc:sldMk cId="406730399" sldId="258"/>
        </pc:sldMkLst>
      </pc:sldChg>
      <pc:sldChg chg="modNotesTx">
        <pc:chgData name="Marie Hadley" userId="adfdfa6f-f91d-41fe-b5cc-d8d013c3d8aa" providerId="ADAL" clId="{99B36D13-1F3F-4D5C-9EE3-2DEA09A13E67}" dt="2025-08-04T04:04:35.137" v="4" actId="20577"/>
        <pc:sldMkLst>
          <pc:docMk/>
          <pc:sldMk cId="4245350110" sldId="260"/>
        </pc:sldMkLst>
      </pc:sldChg>
      <pc:sldChg chg="modNotesTx">
        <pc:chgData name="Marie Hadley" userId="adfdfa6f-f91d-41fe-b5cc-d8d013c3d8aa" providerId="ADAL" clId="{99B36D13-1F3F-4D5C-9EE3-2DEA09A13E67}" dt="2025-08-04T04:04:23.291" v="0" actId="20577"/>
        <pc:sldMkLst>
          <pc:docMk/>
          <pc:sldMk cId="424025761" sldId="261"/>
        </pc:sldMkLst>
      </pc:sldChg>
      <pc:sldChg chg="modNotesTx">
        <pc:chgData name="Marie Hadley" userId="adfdfa6f-f91d-41fe-b5cc-d8d013c3d8aa" providerId="ADAL" clId="{99B36D13-1F3F-4D5C-9EE3-2DEA09A13E67}" dt="2025-08-04T04:04:56.669" v="9" actId="20577"/>
        <pc:sldMkLst>
          <pc:docMk/>
          <pc:sldMk cId="2215308177" sldId="264"/>
        </pc:sldMkLst>
      </pc:sldChg>
      <pc:sldChg chg="modNotesTx">
        <pc:chgData name="Marie Hadley" userId="adfdfa6f-f91d-41fe-b5cc-d8d013c3d8aa" providerId="ADAL" clId="{99B36D13-1F3F-4D5C-9EE3-2DEA09A13E67}" dt="2025-08-04T04:04:41.063" v="5" actId="20577"/>
        <pc:sldMkLst>
          <pc:docMk/>
          <pc:sldMk cId="2240205219" sldId="266"/>
        </pc:sldMkLst>
      </pc:sldChg>
      <pc:sldChg chg="modNotesTx">
        <pc:chgData name="Marie Hadley" userId="adfdfa6f-f91d-41fe-b5cc-d8d013c3d8aa" providerId="ADAL" clId="{99B36D13-1F3F-4D5C-9EE3-2DEA09A13E67}" dt="2025-08-04T04:04:45.877" v="6" actId="20577"/>
        <pc:sldMkLst>
          <pc:docMk/>
          <pc:sldMk cId="1301135430" sldId="267"/>
        </pc:sldMkLst>
      </pc:sldChg>
      <pc:sldChg chg="modNotesTx">
        <pc:chgData name="Marie Hadley" userId="adfdfa6f-f91d-41fe-b5cc-d8d013c3d8aa" providerId="ADAL" clId="{99B36D13-1F3F-4D5C-9EE3-2DEA09A13E67}" dt="2025-08-04T04:04:51.123" v="8" actId="20577"/>
        <pc:sldMkLst>
          <pc:docMk/>
          <pc:sldMk cId="3333674613" sldId="268"/>
        </pc:sldMkLst>
      </pc:sldChg>
      <pc:sldChg chg="modNotesTx">
        <pc:chgData name="Marie Hadley" userId="adfdfa6f-f91d-41fe-b5cc-d8d013c3d8aa" providerId="ADAL" clId="{99B36D13-1F3F-4D5C-9EE3-2DEA09A13E67}" dt="2025-08-04T04:04:59.702" v="10" actId="20577"/>
        <pc:sldMkLst>
          <pc:docMk/>
          <pc:sldMk cId="445950848" sldId="271"/>
        </pc:sldMkLst>
      </pc:sldChg>
      <pc:sldChg chg="modNotesTx">
        <pc:chgData name="Marie Hadley" userId="adfdfa6f-f91d-41fe-b5cc-d8d013c3d8aa" providerId="ADAL" clId="{99B36D13-1F3F-4D5C-9EE3-2DEA09A13E67}" dt="2025-08-04T04:05:02.634" v="11" actId="20577"/>
        <pc:sldMkLst>
          <pc:docMk/>
          <pc:sldMk cId="2137318128" sldId="272"/>
        </pc:sldMkLst>
      </pc:sldChg>
      <pc:sldChg chg="modNotesTx">
        <pc:chgData name="Marie Hadley" userId="adfdfa6f-f91d-41fe-b5cc-d8d013c3d8aa" providerId="ADAL" clId="{99B36D13-1F3F-4D5C-9EE3-2DEA09A13E67}" dt="2025-08-04T04:05:06.116" v="12" actId="20577"/>
        <pc:sldMkLst>
          <pc:docMk/>
          <pc:sldMk cId="2405208187"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0BB11-8F80-4D66-8E42-01C405D5237B}" type="datetimeFigureOut">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676013-8933-4066-A8E9-6F612B7B05F1}" type="slidenum">
              <a:t>‹#›</a:t>
            </a:fld>
            <a:endParaRPr lang="en-US"/>
          </a:p>
        </p:txBody>
      </p:sp>
    </p:spTree>
    <p:extLst>
      <p:ext uri="{BB962C8B-B14F-4D97-AF65-F5344CB8AC3E}">
        <p14:creationId xmlns:p14="http://schemas.microsoft.com/office/powerpoint/2010/main" val="85274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AC676013-8933-4066-A8E9-6F612B7B05F1}" type="slidenum">
              <a:t>1</a:t>
            </a:fld>
            <a:endParaRPr lang="en-US"/>
          </a:p>
        </p:txBody>
      </p:sp>
    </p:spTree>
    <p:extLst>
      <p:ext uri="{BB962C8B-B14F-4D97-AF65-F5344CB8AC3E}">
        <p14:creationId xmlns:p14="http://schemas.microsoft.com/office/powerpoint/2010/main" val="2652883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C676013-8933-4066-A8E9-6F612B7B05F1}" type="slidenum">
              <a:rPr lang="en-US"/>
              <a:t>10</a:t>
            </a:fld>
            <a:endParaRPr lang="en-US"/>
          </a:p>
        </p:txBody>
      </p:sp>
    </p:spTree>
    <p:extLst>
      <p:ext uri="{BB962C8B-B14F-4D97-AF65-F5344CB8AC3E}">
        <p14:creationId xmlns:p14="http://schemas.microsoft.com/office/powerpoint/2010/main" val="324672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C676013-8933-4066-A8E9-6F612B7B05F1}" type="slidenum">
              <a:rPr lang="en-US"/>
              <a:t>11</a:t>
            </a:fld>
            <a:endParaRPr lang="en-US"/>
          </a:p>
        </p:txBody>
      </p:sp>
    </p:spTree>
    <p:extLst>
      <p:ext uri="{BB962C8B-B14F-4D97-AF65-F5344CB8AC3E}">
        <p14:creationId xmlns:p14="http://schemas.microsoft.com/office/powerpoint/2010/main" val="1141992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C676013-8933-4066-A8E9-6F612B7B05F1}" type="slidenum">
              <a:rPr lang="en-US"/>
              <a:t>12</a:t>
            </a:fld>
            <a:endParaRPr lang="en-US"/>
          </a:p>
        </p:txBody>
      </p:sp>
    </p:spTree>
    <p:extLst>
      <p:ext uri="{BB962C8B-B14F-4D97-AF65-F5344CB8AC3E}">
        <p14:creationId xmlns:p14="http://schemas.microsoft.com/office/powerpoint/2010/main" val="119499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Thought experiment about where copyright needs to go to retain impact and relevance to </a:t>
            </a:r>
            <a:r>
              <a:rPr lang="en-US" dirty="0">
                <a:cs typeface="Calibri"/>
              </a:rPr>
              <a:t>the </a:t>
            </a:r>
            <a:r>
              <a:rPr lang="en-US">
                <a:cs typeface="Calibri"/>
              </a:rPr>
              <a:t>creators it purports to serve.</a:t>
            </a:r>
          </a:p>
          <a:p>
            <a:r>
              <a:rPr lang="en-US">
                <a:ea typeface="Calibri"/>
                <a:cs typeface="Calibri"/>
              </a:rPr>
              <a:t>Artists are not working in negative space but looking to use the limited rights they have. Their practices and inventions do have legal implications, Law could and should do more to help support these aspirations.</a:t>
            </a:r>
          </a:p>
        </p:txBody>
      </p:sp>
      <p:sp>
        <p:nvSpPr>
          <p:cNvPr id="4" name="Slide Number Placeholder 3"/>
          <p:cNvSpPr>
            <a:spLocks noGrp="1"/>
          </p:cNvSpPr>
          <p:nvPr>
            <p:ph type="sldNum" sz="quarter" idx="5"/>
          </p:nvPr>
        </p:nvSpPr>
        <p:spPr/>
        <p:txBody>
          <a:bodyPr/>
          <a:lstStyle/>
          <a:p>
            <a:fld id="{AC676013-8933-4066-A8E9-6F612B7B05F1}" type="slidenum">
              <a:rPr lang="en-US"/>
              <a:t>13</a:t>
            </a:fld>
            <a:endParaRPr lang="en-US"/>
          </a:p>
        </p:txBody>
      </p:sp>
    </p:spTree>
    <p:extLst>
      <p:ext uri="{BB962C8B-B14F-4D97-AF65-F5344CB8AC3E}">
        <p14:creationId xmlns:p14="http://schemas.microsoft.com/office/powerpoint/2010/main" val="1715838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C676013-8933-4066-A8E9-6F612B7B05F1}" type="slidenum">
              <a:rPr lang="en-US"/>
              <a:t>2</a:t>
            </a:fld>
            <a:endParaRPr lang="en-US"/>
          </a:p>
        </p:txBody>
      </p:sp>
    </p:spTree>
    <p:extLst>
      <p:ext uri="{BB962C8B-B14F-4D97-AF65-F5344CB8AC3E}">
        <p14:creationId xmlns:p14="http://schemas.microsoft.com/office/powerpoint/2010/main" val="124428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C676013-8933-4066-A8E9-6F612B7B05F1}" type="slidenum">
              <a:rPr lang="en-US"/>
              <a:t>3</a:t>
            </a:fld>
            <a:endParaRPr lang="en-US"/>
          </a:p>
        </p:txBody>
      </p:sp>
    </p:spTree>
    <p:extLst>
      <p:ext uri="{BB962C8B-B14F-4D97-AF65-F5344CB8AC3E}">
        <p14:creationId xmlns:p14="http://schemas.microsoft.com/office/powerpoint/2010/main" val="244638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C676013-8933-4066-A8E9-6F612B7B05F1}" type="slidenum">
              <a:rPr lang="en-US"/>
              <a:t>4</a:t>
            </a:fld>
            <a:endParaRPr lang="en-US"/>
          </a:p>
        </p:txBody>
      </p:sp>
    </p:spTree>
    <p:extLst>
      <p:ext uri="{BB962C8B-B14F-4D97-AF65-F5344CB8AC3E}">
        <p14:creationId xmlns:p14="http://schemas.microsoft.com/office/powerpoint/2010/main" val="102520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C676013-8933-4066-A8E9-6F612B7B05F1}" type="slidenum">
              <a:rPr lang="en-US"/>
              <a:t>5</a:t>
            </a:fld>
            <a:endParaRPr lang="en-US"/>
          </a:p>
        </p:txBody>
      </p:sp>
    </p:spTree>
    <p:extLst>
      <p:ext uri="{BB962C8B-B14F-4D97-AF65-F5344CB8AC3E}">
        <p14:creationId xmlns:p14="http://schemas.microsoft.com/office/powerpoint/2010/main" val="82335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C676013-8933-4066-A8E9-6F612B7B05F1}" type="slidenum">
              <a:rPr lang="en-US"/>
              <a:t>6</a:t>
            </a:fld>
            <a:endParaRPr lang="en-US"/>
          </a:p>
        </p:txBody>
      </p:sp>
    </p:spTree>
    <p:extLst>
      <p:ext uri="{BB962C8B-B14F-4D97-AF65-F5344CB8AC3E}">
        <p14:creationId xmlns:p14="http://schemas.microsoft.com/office/powerpoint/2010/main" val="276908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C676013-8933-4066-A8E9-6F612B7B05F1}" type="slidenum">
              <a:rPr lang="en-US"/>
              <a:t>7</a:t>
            </a:fld>
            <a:endParaRPr lang="en-US"/>
          </a:p>
        </p:txBody>
      </p:sp>
    </p:spTree>
    <p:extLst>
      <p:ext uri="{BB962C8B-B14F-4D97-AF65-F5344CB8AC3E}">
        <p14:creationId xmlns:p14="http://schemas.microsoft.com/office/powerpoint/2010/main" val="4221314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C676013-8933-4066-A8E9-6F612B7B05F1}" type="slidenum">
              <a:rPr lang="en-US"/>
              <a:t>8</a:t>
            </a:fld>
            <a:endParaRPr lang="en-US"/>
          </a:p>
        </p:txBody>
      </p:sp>
    </p:spTree>
    <p:extLst>
      <p:ext uri="{BB962C8B-B14F-4D97-AF65-F5344CB8AC3E}">
        <p14:creationId xmlns:p14="http://schemas.microsoft.com/office/powerpoint/2010/main" val="2178347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C676013-8933-4066-A8E9-6F612B7B05F1}" type="slidenum">
              <a:rPr lang="en-US"/>
              <a:t>9</a:t>
            </a:fld>
            <a:endParaRPr lang="en-US"/>
          </a:p>
        </p:txBody>
      </p:sp>
    </p:spTree>
    <p:extLst>
      <p:ext uri="{BB962C8B-B14F-4D97-AF65-F5344CB8AC3E}">
        <p14:creationId xmlns:p14="http://schemas.microsoft.com/office/powerpoint/2010/main" val="72597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1257008" y="1122362"/>
            <a:ext cx="8816632" cy="3571557"/>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52E0C639-B0CD-4365-98A9-C1E5FF6CF450}"/>
              </a:ext>
            </a:extLst>
          </p:cNvPr>
          <p:cNvSpPr>
            <a:spLocks noGrp="1"/>
          </p:cNvSpPr>
          <p:nvPr>
            <p:ph type="subTitle" idx="1"/>
          </p:nvPr>
        </p:nvSpPr>
        <p:spPr>
          <a:xfrm>
            <a:off x="1257008" y="5521960"/>
            <a:ext cx="8816632" cy="944879"/>
          </a:xfrm>
        </p:spPr>
        <p:txBody>
          <a:bodyPr anchor="ct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p:txBody>
          <a:bodyPr/>
          <a:lstStyle/>
          <a:p>
            <a:fld id="{F6CCBF3A-D7FB-4B97-8FD5-6FFB20CB1E84}" type="datetimeFigureOut">
              <a:rPr lang="en-US" smtClean="0"/>
              <a:t>8/4/2025</a:t>
            </a:fld>
            <a:endParaRPr lang="en-US"/>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16" name="Straight Connector 15">
            <a:extLst>
              <a:ext uri="{FF2B5EF4-FFF2-40B4-BE49-F238E27FC236}">
                <a16:creationId xmlns:a16="http://schemas.microsoft.com/office/drawing/2014/main" id="{24A7CC8F-56A6-423D-B67A-8BA89D3EC91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701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6D52-667C-4E67-9038-A0BDFD8CCD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3E72AC-0272-475A-BD25-2AB7AC1DEF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FBFF2-9ECB-4CDD-87FA-9DD1F87BFDE9}"/>
              </a:ext>
            </a:extLst>
          </p:cNvPr>
          <p:cNvSpPr>
            <a:spLocks noGrp="1"/>
          </p:cNvSpPr>
          <p:nvPr>
            <p:ph type="dt" sz="half" idx="10"/>
          </p:nvPr>
        </p:nvSpPr>
        <p:spPr/>
        <p:txBody>
          <a:bodyPr/>
          <a:lstStyle/>
          <a:p>
            <a:fld id="{F6CCBF3A-D7FB-4B97-8FD5-6FFB20CB1E84}" type="datetimeFigureOut">
              <a:rPr lang="en-US" smtClean="0"/>
              <a:t>8/4/2025</a:t>
            </a:fld>
            <a:endParaRPr lang="en-US"/>
          </a:p>
        </p:txBody>
      </p:sp>
      <p:sp>
        <p:nvSpPr>
          <p:cNvPr id="5" name="Footer Placeholder 4">
            <a:extLst>
              <a:ext uri="{FF2B5EF4-FFF2-40B4-BE49-F238E27FC236}">
                <a16:creationId xmlns:a16="http://schemas.microsoft.com/office/drawing/2014/main" id="{40AC12B3-DAF5-4BA7-A3A6-D0284716D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171AE-4A11-4035-A072-9AC4053FFA85}"/>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531446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52E95-2F50-48D3-B00E-4C259644E72E}"/>
              </a:ext>
            </a:extLst>
          </p:cNvPr>
          <p:cNvSpPr>
            <a:spLocks noGrp="1"/>
          </p:cNvSpPr>
          <p:nvPr>
            <p:ph type="title" orient="vert"/>
          </p:nvPr>
        </p:nvSpPr>
        <p:spPr>
          <a:xfrm>
            <a:off x="9050174" y="838199"/>
            <a:ext cx="2303626" cy="5338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617C9B-4E02-49C8-B6DF-65ED3C990343}"/>
              </a:ext>
            </a:extLst>
          </p:cNvPr>
          <p:cNvSpPr>
            <a:spLocks noGrp="1"/>
          </p:cNvSpPr>
          <p:nvPr>
            <p:ph type="body" orient="vert" idx="1"/>
          </p:nvPr>
        </p:nvSpPr>
        <p:spPr>
          <a:xfrm>
            <a:off x="838200" y="838199"/>
            <a:ext cx="7734300" cy="5338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CA10C-AC31-4D80-B78F-08E48CDCB7F2}"/>
              </a:ext>
            </a:extLst>
          </p:cNvPr>
          <p:cNvSpPr>
            <a:spLocks noGrp="1"/>
          </p:cNvSpPr>
          <p:nvPr>
            <p:ph type="dt" sz="half" idx="10"/>
          </p:nvPr>
        </p:nvSpPr>
        <p:spPr/>
        <p:txBody>
          <a:bodyPr/>
          <a:lstStyle/>
          <a:p>
            <a:fld id="{F6CCBF3A-D7FB-4B97-8FD5-6FFB20CB1E84}" type="datetimeFigureOut">
              <a:rPr lang="en-US" smtClean="0"/>
              <a:t>8/4/2025</a:t>
            </a:fld>
            <a:endParaRPr lang="en-US"/>
          </a:p>
        </p:txBody>
      </p:sp>
      <p:sp>
        <p:nvSpPr>
          <p:cNvPr id="5" name="Footer Placeholder 4">
            <a:extLst>
              <a:ext uri="{FF2B5EF4-FFF2-40B4-BE49-F238E27FC236}">
                <a16:creationId xmlns:a16="http://schemas.microsoft.com/office/drawing/2014/main" id="{19AAB5B7-F312-4BC9-A5D3-72E065D1B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2E489-5442-4698-B6E3-3421A97C2834}"/>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7" name="Straight Connector 6">
            <a:extLst>
              <a:ext uri="{FF2B5EF4-FFF2-40B4-BE49-F238E27FC236}">
                <a16:creationId xmlns:a16="http://schemas.microsoft.com/office/drawing/2014/main" id="{41F3A7E1-F157-4338-B7F7-9C0A2D60B7FF}"/>
              </a:ext>
            </a:extLst>
          </p:cNvPr>
          <p:cNvCxnSpPr>
            <a:cxnSpLocks/>
          </p:cNvCxnSpPr>
          <p:nvPr/>
        </p:nvCxnSpPr>
        <p:spPr>
          <a:xfrm>
            <a:off x="881133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02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A263F8-8E34-4910-BF7A-F1C5A9968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F6CCBF3A-D7FB-4B97-8FD5-6FFB20CB1E84}" type="datetimeFigureOut">
              <a:rPr lang="en-US" smtClean="0"/>
              <a:t>8/4/2025</a:t>
            </a:fld>
            <a:endParaRPr lang="en-US"/>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27048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F01F-198D-4AAD-B4FB-AD3B44981ADD}"/>
              </a:ext>
            </a:extLst>
          </p:cNvPr>
          <p:cNvSpPr>
            <a:spLocks noGrp="1"/>
          </p:cNvSpPr>
          <p:nvPr>
            <p:ph type="title"/>
          </p:nvPr>
        </p:nvSpPr>
        <p:spPr>
          <a:xfrm>
            <a:off x="838200" y="838200"/>
            <a:ext cx="9438640" cy="4114800"/>
          </a:xfrm>
        </p:spPr>
        <p:txBody>
          <a:bodyPr anchor="t">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020BCC2B-311B-4FB6-B3A5-26F68055AE38}"/>
              </a:ext>
            </a:extLst>
          </p:cNvPr>
          <p:cNvSpPr>
            <a:spLocks noGrp="1"/>
          </p:cNvSpPr>
          <p:nvPr>
            <p:ph type="body" idx="1"/>
          </p:nvPr>
        </p:nvSpPr>
        <p:spPr>
          <a:xfrm>
            <a:off x="838200" y="5217160"/>
            <a:ext cx="9438640" cy="802640"/>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CB73D-2D6B-4FA6-89A4-DCC89F80E0F1}"/>
              </a:ext>
            </a:extLst>
          </p:cNvPr>
          <p:cNvSpPr>
            <a:spLocks noGrp="1"/>
          </p:cNvSpPr>
          <p:nvPr>
            <p:ph type="dt" sz="half" idx="10"/>
          </p:nvPr>
        </p:nvSpPr>
        <p:spPr/>
        <p:txBody>
          <a:bodyPr/>
          <a:lstStyle/>
          <a:p>
            <a:fld id="{F6CCBF3A-D7FB-4B97-8FD5-6FFB20CB1E84}" type="datetimeFigureOut">
              <a:rPr lang="en-US" smtClean="0"/>
              <a:t>8/4/2025</a:t>
            </a:fld>
            <a:endParaRPr lang="en-US"/>
          </a:p>
        </p:txBody>
      </p:sp>
      <p:sp>
        <p:nvSpPr>
          <p:cNvPr id="5" name="Footer Placeholder 4">
            <a:extLst>
              <a:ext uri="{FF2B5EF4-FFF2-40B4-BE49-F238E27FC236}">
                <a16:creationId xmlns:a16="http://schemas.microsoft.com/office/drawing/2014/main" id="{B6A0C188-FF43-44C1-A005-679168D5F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D1188-DA27-47B2-8176-31193EEC4C2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35188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501DC-62B7-42BD-A941-D34E92719C32}"/>
              </a:ext>
            </a:extLst>
          </p:cNvPr>
          <p:cNvSpPr>
            <a:spLocks noGrp="1"/>
          </p:cNvSpPr>
          <p:nvPr>
            <p:ph sz="half" idx="1"/>
          </p:nvPr>
        </p:nvSpPr>
        <p:spPr>
          <a:xfrm>
            <a:off x="838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65C5C1-4FD4-4958-99A0-BDADECA336BD}"/>
              </a:ext>
            </a:extLst>
          </p:cNvPr>
          <p:cNvSpPr>
            <a:spLocks noGrp="1"/>
          </p:cNvSpPr>
          <p:nvPr>
            <p:ph sz="half" idx="2"/>
          </p:nvPr>
        </p:nvSpPr>
        <p:spPr>
          <a:xfrm>
            <a:off x="6172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F6CCBF3A-D7FB-4B97-8FD5-6FFB20CB1E84}" type="datetimeFigureOut">
              <a:rPr lang="en-US" smtClean="0"/>
              <a:t>8/4/2025</a:t>
            </a:fld>
            <a:endParaRPr lang="en-US"/>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462592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4C1F-0040-4BBF-81A6-FD2E30637B0C}"/>
              </a:ext>
            </a:extLst>
          </p:cNvPr>
          <p:cNvSpPr>
            <a:spLocks noGrp="1"/>
          </p:cNvSpPr>
          <p:nvPr>
            <p:ph type="title"/>
          </p:nvPr>
        </p:nvSpPr>
        <p:spPr>
          <a:xfrm>
            <a:off x="839788" y="379780"/>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2894A7-1DA1-44C1-8ED0-716279430690}"/>
              </a:ext>
            </a:extLst>
          </p:cNvPr>
          <p:cNvSpPr>
            <a:spLocks noGrp="1"/>
          </p:cNvSpPr>
          <p:nvPr>
            <p:ph type="body" idx="1"/>
          </p:nvPr>
        </p:nvSpPr>
        <p:spPr>
          <a:xfrm>
            <a:off x="839789" y="1824035"/>
            <a:ext cx="4997132"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9AB945-31E2-4B60-9076-CBB8F8594949}"/>
              </a:ext>
            </a:extLst>
          </p:cNvPr>
          <p:cNvSpPr>
            <a:spLocks noGrp="1"/>
          </p:cNvSpPr>
          <p:nvPr>
            <p:ph sz="half" idx="2"/>
          </p:nvPr>
        </p:nvSpPr>
        <p:spPr>
          <a:xfrm>
            <a:off x="839789" y="2505075"/>
            <a:ext cx="49971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1B3EA-2E84-4B8B-A104-81BD577424AD}"/>
              </a:ext>
            </a:extLst>
          </p:cNvPr>
          <p:cNvSpPr>
            <a:spLocks noGrp="1"/>
          </p:cNvSpPr>
          <p:nvPr>
            <p:ph type="body" sz="quarter" idx="3"/>
          </p:nvPr>
        </p:nvSpPr>
        <p:spPr>
          <a:xfrm>
            <a:off x="6355080" y="1824035"/>
            <a:ext cx="5000308"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11AB8-302C-476E-B80A-AA739911E304}"/>
              </a:ext>
            </a:extLst>
          </p:cNvPr>
          <p:cNvSpPr>
            <a:spLocks noGrp="1"/>
          </p:cNvSpPr>
          <p:nvPr>
            <p:ph sz="quarter" idx="4"/>
          </p:nvPr>
        </p:nvSpPr>
        <p:spPr>
          <a:xfrm>
            <a:off x="6355080" y="2505075"/>
            <a:ext cx="50003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47C29-FE34-4E6E-9921-78C54673AAD9}"/>
              </a:ext>
            </a:extLst>
          </p:cNvPr>
          <p:cNvSpPr>
            <a:spLocks noGrp="1"/>
          </p:cNvSpPr>
          <p:nvPr>
            <p:ph type="dt" sz="half" idx="10"/>
          </p:nvPr>
        </p:nvSpPr>
        <p:spPr/>
        <p:txBody>
          <a:bodyPr/>
          <a:lstStyle/>
          <a:p>
            <a:fld id="{F6CCBF3A-D7FB-4B97-8FD5-6FFB20CB1E84}" type="datetimeFigureOut">
              <a:rPr lang="en-US" smtClean="0"/>
              <a:t>8/4/2025</a:t>
            </a:fld>
            <a:endParaRPr lang="en-US"/>
          </a:p>
        </p:txBody>
      </p:sp>
      <p:sp>
        <p:nvSpPr>
          <p:cNvPr id="8" name="Footer Placeholder 7">
            <a:extLst>
              <a:ext uri="{FF2B5EF4-FFF2-40B4-BE49-F238E27FC236}">
                <a16:creationId xmlns:a16="http://schemas.microsoft.com/office/drawing/2014/main" id="{3CF6B420-A9CE-4BB6-A653-5C3ABC7D6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1DF8FE-1179-4798-B16D-AF1DFA266D4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115659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6F1A-0A68-4048-808F-CD7A9F3B0846}"/>
              </a:ext>
            </a:extLst>
          </p:cNvPr>
          <p:cNvSpPr>
            <a:spLocks noGrp="1"/>
          </p:cNvSpPr>
          <p:nvPr>
            <p:ph type="title"/>
          </p:nvPr>
        </p:nvSpPr>
        <p:spPr>
          <a:xfrm>
            <a:off x="838200" y="999592"/>
            <a:ext cx="10515600" cy="1573223"/>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28ACB3E6-5365-48F5-8D2A-0B002BA357E3}"/>
              </a:ext>
            </a:extLst>
          </p:cNvPr>
          <p:cNvSpPr>
            <a:spLocks noGrp="1"/>
          </p:cNvSpPr>
          <p:nvPr>
            <p:ph type="dt" sz="half" idx="10"/>
          </p:nvPr>
        </p:nvSpPr>
        <p:spPr/>
        <p:txBody>
          <a:bodyPr/>
          <a:lstStyle/>
          <a:p>
            <a:fld id="{F6CCBF3A-D7FB-4B97-8FD5-6FFB20CB1E84}" type="datetimeFigureOut">
              <a:rPr lang="en-US" smtClean="0"/>
              <a:t>8/4/2025</a:t>
            </a:fld>
            <a:endParaRPr lang="en-US"/>
          </a:p>
        </p:txBody>
      </p:sp>
      <p:sp>
        <p:nvSpPr>
          <p:cNvPr id="4" name="Footer Placeholder 3">
            <a:extLst>
              <a:ext uri="{FF2B5EF4-FFF2-40B4-BE49-F238E27FC236}">
                <a16:creationId xmlns:a16="http://schemas.microsoft.com/office/drawing/2014/main" id="{FF7D8EE9-4D97-4B2F-8D38-41CB9EE77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2C5952-0A27-4FAB-A3FD-12003787676B}"/>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947447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08427-909D-4679-9192-BC99557A7D06}"/>
              </a:ext>
            </a:extLst>
          </p:cNvPr>
          <p:cNvSpPr>
            <a:spLocks noGrp="1"/>
          </p:cNvSpPr>
          <p:nvPr>
            <p:ph type="dt" sz="half" idx="10"/>
          </p:nvPr>
        </p:nvSpPr>
        <p:spPr/>
        <p:txBody>
          <a:bodyPr/>
          <a:lstStyle/>
          <a:p>
            <a:fld id="{F6CCBF3A-D7FB-4B97-8FD5-6FFB20CB1E84}" type="datetimeFigureOut">
              <a:rPr lang="en-US" smtClean="0"/>
              <a:t>8/4/2025</a:t>
            </a:fld>
            <a:endParaRPr lang="en-US"/>
          </a:p>
        </p:txBody>
      </p:sp>
      <p:sp>
        <p:nvSpPr>
          <p:cNvPr id="3" name="Footer Placeholder 2">
            <a:extLst>
              <a:ext uri="{FF2B5EF4-FFF2-40B4-BE49-F238E27FC236}">
                <a16:creationId xmlns:a16="http://schemas.microsoft.com/office/drawing/2014/main" id="{508E39A6-1E09-42B5-85B4-7E8B5AB2AE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38940-01DD-4C97-8649-E01C3B0EDF7C}"/>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60081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839789" y="457200"/>
            <a:ext cx="3691818" cy="17018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5514798" y="987425"/>
            <a:ext cx="5840589" cy="503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839789" y="2372360"/>
            <a:ext cx="3691817" cy="3496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p:txBody>
          <a:bodyPr/>
          <a:lstStyle/>
          <a:p>
            <a:fld id="{F6CCBF3A-D7FB-4B97-8FD5-6FFB20CB1E84}" type="datetimeFigureOut">
              <a:rPr lang="en-US" smtClean="0"/>
              <a:t>8/4/2025</a:t>
            </a:fld>
            <a:endParaRPr lang="en-US"/>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943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941E-6445-4840-81AE-104EF7A4F7E9}"/>
              </a:ext>
            </a:extLst>
          </p:cNvPr>
          <p:cNvSpPr>
            <a:spLocks noGrp="1"/>
          </p:cNvSpPr>
          <p:nvPr>
            <p:ph type="title"/>
          </p:nvPr>
        </p:nvSpPr>
        <p:spPr>
          <a:xfrm>
            <a:off x="839789" y="457200"/>
            <a:ext cx="3696652" cy="17018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F8B866-E32B-4AE7-AEF3-6974AE3288F3}"/>
              </a:ext>
            </a:extLst>
          </p:cNvPr>
          <p:cNvSpPr>
            <a:spLocks noGrp="1"/>
          </p:cNvSpPr>
          <p:nvPr>
            <p:ph type="pic" idx="1"/>
          </p:nvPr>
        </p:nvSpPr>
        <p:spPr>
          <a:xfrm>
            <a:off x="5786120" y="838200"/>
            <a:ext cx="560323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2ABB7A-E157-499A-B224-C2313181F569}"/>
              </a:ext>
            </a:extLst>
          </p:cNvPr>
          <p:cNvSpPr>
            <a:spLocks noGrp="1"/>
          </p:cNvSpPr>
          <p:nvPr>
            <p:ph type="body" sz="half" idx="2"/>
          </p:nvPr>
        </p:nvSpPr>
        <p:spPr>
          <a:xfrm>
            <a:off x="839789" y="2367280"/>
            <a:ext cx="3696652" cy="35017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77283-E2B8-405E-BB6E-9F121140E506}"/>
              </a:ext>
            </a:extLst>
          </p:cNvPr>
          <p:cNvSpPr>
            <a:spLocks noGrp="1"/>
          </p:cNvSpPr>
          <p:nvPr>
            <p:ph type="dt" sz="half" idx="10"/>
          </p:nvPr>
        </p:nvSpPr>
        <p:spPr/>
        <p:txBody>
          <a:bodyPr/>
          <a:lstStyle/>
          <a:p>
            <a:fld id="{F6CCBF3A-D7FB-4B97-8FD5-6FFB20CB1E84}" type="datetimeFigureOut">
              <a:rPr lang="en-US" smtClean="0"/>
              <a:t>8/4/2025</a:t>
            </a:fld>
            <a:endParaRPr lang="en-US"/>
          </a:p>
        </p:txBody>
      </p:sp>
      <p:sp>
        <p:nvSpPr>
          <p:cNvPr id="6" name="Footer Placeholder 5">
            <a:extLst>
              <a:ext uri="{FF2B5EF4-FFF2-40B4-BE49-F238E27FC236}">
                <a16:creationId xmlns:a16="http://schemas.microsoft.com/office/drawing/2014/main" id="{F9F21F05-EB94-417F-B19B-96FF3D9EC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7C3C7-B6DB-4064-8E66-9FB770C888ED}"/>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8" name="Straight Connector 7">
            <a:extLst>
              <a:ext uri="{FF2B5EF4-FFF2-40B4-BE49-F238E27FC236}">
                <a16:creationId xmlns:a16="http://schemas.microsoft.com/office/drawing/2014/main" id="{51E233FA-220A-423F-907E-5F81526A28A0}"/>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33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19D76E94-F276-4F0F-8DD9-B1F8A3198AE1}"/>
              </a:ext>
            </a:extLst>
          </p:cNvPr>
          <p:cNvSpPr>
            <a:spLocks noGrp="1"/>
          </p:cNvSpPr>
          <p:nvPr>
            <p:ph type="body" idx="1"/>
          </p:nvPr>
        </p:nvSpPr>
        <p:spPr>
          <a:xfrm>
            <a:off x="838200" y="2061469"/>
            <a:ext cx="1051560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fld id="{F6CCBF3A-D7FB-4B97-8FD5-6FFB20CB1E84}" type="datetimeFigureOut">
              <a:rPr lang="en-US" smtClean="0"/>
              <a:t>8/4/2025</a:t>
            </a:fld>
            <a:endParaRPr lang="en-US"/>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fld id="{3109D357-8067-4A1F-97B2-93C5160B78D9}" type="slidenum">
              <a:rPr lang="en-US" smtClean="0"/>
              <a:t>‹#›</a:t>
            </a:fld>
            <a:endParaRPr lang="en-US"/>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18530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1" r:id="rId6"/>
    <p:sldLayoutId id="2147483697" r:id="rId7"/>
    <p:sldLayoutId id="2147483698" r:id="rId8"/>
    <p:sldLayoutId id="2147483699" r:id="rId9"/>
    <p:sldLayoutId id="2147483700"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4"/><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openxmlformats.org/officeDocument/2006/relationships/video" Target="../media/media3.mp4"/></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adalovelaceinstitute.org/blog/digital-constitutionalism-rights-power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FA9327B-0F60-46E3-AD80-CE73838567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DC8BFD-8E4B-672B-EFFC-803BC3D762A0}"/>
              </a:ext>
            </a:extLst>
          </p:cNvPr>
          <p:cNvSpPr>
            <a:spLocks noGrp="1"/>
          </p:cNvSpPr>
          <p:nvPr>
            <p:ph type="ctrTitle"/>
          </p:nvPr>
        </p:nvSpPr>
        <p:spPr>
          <a:xfrm>
            <a:off x="1251082" y="4660681"/>
            <a:ext cx="9689834" cy="1125050"/>
          </a:xfrm>
        </p:spPr>
        <p:txBody>
          <a:bodyPr anchor="b">
            <a:normAutofit/>
          </a:bodyPr>
          <a:lstStyle/>
          <a:p>
            <a:pPr algn="ctr"/>
            <a:r>
              <a:rPr lang="en-US" sz="3700" dirty="0"/>
              <a:t>Slaves to the Machine: </a:t>
            </a:r>
            <a:br>
              <a:rPr lang="en-US" sz="3700" dirty="0"/>
            </a:br>
            <a:r>
              <a:rPr lang="en-US" sz="3700" dirty="0"/>
              <a:t>How artists are talking back to AI</a:t>
            </a:r>
            <a:endParaRPr lang="en-AU" sz="3700" dirty="0"/>
          </a:p>
        </p:txBody>
      </p:sp>
      <p:sp>
        <p:nvSpPr>
          <p:cNvPr id="3" name="Subtitle 2">
            <a:extLst>
              <a:ext uri="{FF2B5EF4-FFF2-40B4-BE49-F238E27FC236}">
                <a16:creationId xmlns:a16="http://schemas.microsoft.com/office/drawing/2014/main" id="{5410F3EE-A470-6751-4770-781838DABFB6}"/>
              </a:ext>
            </a:extLst>
          </p:cNvPr>
          <p:cNvSpPr>
            <a:spLocks noGrp="1"/>
          </p:cNvSpPr>
          <p:nvPr>
            <p:ph type="subTitle" idx="1"/>
          </p:nvPr>
        </p:nvSpPr>
        <p:spPr>
          <a:xfrm>
            <a:off x="1938997" y="5785731"/>
            <a:ext cx="8314005" cy="696351"/>
          </a:xfrm>
        </p:spPr>
        <p:txBody>
          <a:bodyPr>
            <a:normAutofit/>
          </a:bodyPr>
          <a:lstStyle/>
          <a:p>
            <a:pPr algn="ctr"/>
            <a:r>
              <a:rPr lang="en-US"/>
              <a:t>Marie Hadley &amp; Kathy Bowrey</a:t>
            </a:r>
            <a:endParaRPr lang="en-AU" dirty="0"/>
          </a:p>
        </p:txBody>
      </p:sp>
      <p:pic>
        <p:nvPicPr>
          <p:cNvPr id="4" name="Picture 3" descr="A marble with brown and aqua colors">
            <a:extLst>
              <a:ext uri="{FF2B5EF4-FFF2-40B4-BE49-F238E27FC236}">
                <a16:creationId xmlns:a16="http://schemas.microsoft.com/office/drawing/2014/main" id="{7858D74D-20C4-F875-919F-C9CCFECA67AB}"/>
              </a:ext>
            </a:extLst>
          </p:cNvPr>
          <p:cNvPicPr>
            <a:picLocks noChangeAspect="1"/>
          </p:cNvPicPr>
          <p:nvPr/>
        </p:nvPicPr>
        <p:blipFill>
          <a:blip r:embed="rId3"/>
          <a:srcRect t="19236" b="31028"/>
          <a:stretch/>
        </p:blipFill>
        <p:spPr>
          <a:xfrm>
            <a:off x="20" y="1"/>
            <a:ext cx="12191980" cy="4305300"/>
          </a:xfrm>
          <a:prstGeom prst="rect">
            <a:avLst/>
          </a:prstGeom>
        </p:spPr>
      </p:pic>
      <p:cxnSp>
        <p:nvCxnSpPr>
          <p:cNvPr id="18" name="Straight Connector 17">
            <a:extLst>
              <a:ext uri="{FF2B5EF4-FFF2-40B4-BE49-F238E27FC236}">
                <a16:creationId xmlns:a16="http://schemas.microsoft.com/office/drawing/2014/main" id="{BD1C99D0-461D-4A91-81EF-CCCD798B37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3053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165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BB04-8A75-3E9D-0A8A-855703BE51A1}"/>
              </a:ext>
            </a:extLst>
          </p:cNvPr>
          <p:cNvSpPr>
            <a:spLocks noGrp="1"/>
          </p:cNvSpPr>
          <p:nvPr>
            <p:ph type="title"/>
          </p:nvPr>
        </p:nvSpPr>
        <p:spPr/>
        <p:txBody>
          <a:bodyPr>
            <a:normAutofit fontScale="90000"/>
          </a:bodyPr>
          <a:lstStyle/>
          <a:p>
            <a:r>
              <a:rPr lang="en-US"/>
              <a:t>INDIGENOUS Communal moral </a:t>
            </a:r>
            <a:r>
              <a:rPr lang="en-US" sz="4900"/>
              <a:t>rights</a:t>
            </a:r>
            <a:r>
              <a:rPr lang="en-US"/>
              <a:t> Bill 2003</a:t>
            </a:r>
            <a:endParaRPr lang="en-US" dirty="0"/>
          </a:p>
        </p:txBody>
      </p:sp>
      <p:sp>
        <p:nvSpPr>
          <p:cNvPr id="3" name="Content Placeholder 2">
            <a:extLst>
              <a:ext uri="{FF2B5EF4-FFF2-40B4-BE49-F238E27FC236}">
                <a16:creationId xmlns:a16="http://schemas.microsoft.com/office/drawing/2014/main" id="{BC70F913-3064-E090-9751-827E2BD8FAB1}"/>
              </a:ext>
            </a:extLst>
          </p:cNvPr>
          <p:cNvSpPr>
            <a:spLocks noGrp="1"/>
          </p:cNvSpPr>
          <p:nvPr>
            <p:ph idx="1"/>
          </p:nvPr>
        </p:nvSpPr>
        <p:spPr/>
        <p:txBody>
          <a:bodyPr vert="horz" lIns="91440" tIns="45720" rIns="91440" bIns="45720" rtlCol="0" anchor="t">
            <a:noAutofit/>
          </a:bodyPr>
          <a:lstStyle/>
          <a:p>
            <a:pPr marL="457200" indent="-457200">
              <a:buAutoNum type="arabicPeriod"/>
            </a:pPr>
            <a:r>
              <a:rPr lang="en-US" sz="2800">
                <a:solidFill>
                  <a:srgbClr val="333333"/>
                </a:solidFill>
                <a:latin typeface="Goudy Old Style"/>
                <a:ea typeface="Source Sans Pro"/>
              </a:rPr>
              <a:t>There must be a work in which copyright subsists.</a:t>
            </a:r>
          </a:p>
          <a:p>
            <a:pPr marL="457200" indent="-457200">
              <a:buAutoNum type="arabicPeriod"/>
            </a:pPr>
            <a:r>
              <a:rPr lang="en-US" sz="2800">
                <a:solidFill>
                  <a:srgbClr val="333333"/>
                </a:solidFill>
                <a:latin typeface="Goudy Old Style"/>
                <a:ea typeface="Source Sans Pro"/>
              </a:rPr>
              <a:t>Drawing on the “particular body of traditions, observances, customs or beliefs held in common by the Indigenous community.” </a:t>
            </a:r>
            <a:endParaRPr lang="en-US" sz="2800">
              <a:solidFill>
                <a:srgbClr val="000000"/>
              </a:solidFill>
              <a:latin typeface="Goudy Old Style"/>
              <a:ea typeface="Source Sans Pro"/>
            </a:endParaRPr>
          </a:p>
          <a:p>
            <a:pPr marL="457200" indent="-457200">
              <a:buAutoNum type="arabicPeriod"/>
            </a:pPr>
            <a:r>
              <a:rPr lang="en-US" sz="2800">
                <a:solidFill>
                  <a:srgbClr val="333333"/>
                </a:solidFill>
                <a:latin typeface="Goudy Old Style"/>
                <a:ea typeface="Source Sans Pro"/>
              </a:rPr>
              <a:t>An agreement must be entered into between an Indigenous community and the creator of the work (the copyright holder). </a:t>
            </a:r>
          </a:p>
          <a:p>
            <a:pPr marL="457200" indent="-457200">
              <a:buAutoNum type="arabicPeriod"/>
            </a:pPr>
            <a:r>
              <a:rPr lang="en-US" sz="2800">
                <a:solidFill>
                  <a:srgbClr val="333333"/>
                </a:solidFill>
                <a:latin typeface="Goudy Old Style"/>
                <a:ea typeface="Source Sans Pro"/>
              </a:rPr>
              <a:t> There must be an acknowledgement of the Indigenous community’s association on or with the work</a:t>
            </a:r>
            <a:endParaRPr lang="en-US" sz="2800" dirty="0">
              <a:latin typeface="Goudy Old Style"/>
            </a:endParaRPr>
          </a:p>
        </p:txBody>
      </p:sp>
    </p:spTree>
    <p:extLst>
      <p:ext uri="{BB962C8B-B14F-4D97-AF65-F5344CB8AC3E}">
        <p14:creationId xmlns:p14="http://schemas.microsoft.com/office/powerpoint/2010/main" val="445950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0A6A-1EEC-71AD-C795-4C8DE2BF7E6B}"/>
              </a:ext>
            </a:extLst>
          </p:cNvPr>
          <p:cNvSpPr>
            <a:spLocks noGrp="1"/>
          </p:cNvSpPr>
          <p:nvPr>
            <p:ph type="title"/>
          </p:nvPr>
        </p:nvSpPr>
        <p:spPr>
          <a:xfrm>
            <a:off x="838200" y="221005"/>
            <a:ext cx="11120021" cy="1476479"/>
          </a:xfrm>
        </p:spPr>
        <p:txBody>
          <a:bodyPr>
            <a:normAutofit/>
          </a:bodyPr>
          <a:lstStyle/>
          <a:p>
            <a:r>
              <a:rPr lang="en-US" dirty="0"/>
              <a:t>Implementing collective moral rights for groups like Cara</a:t>
            </a:r>
          </a:p>
        </p:txBody>
      </p:sp>
      <p:sp>
        <p:nvSpPr>
          <p:cNvPr id="3" name="Content Placeholder 2">
            <a:extLst>
              <a:ext uri="{FF2B5EF4-FFF2-40B4-BE49-F238E27FC236}">
                <a16:creationId xmlns:a16="http://schemas.microsoft.com/office/drawing/2014/main" id="{B9443DD1-E7B3-9B7C-EDCE-B74C9F976E58}"/>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sz="2800" dirty="0">
                <a:solidFill>
                  <a:srgbClr val="333333"/>
                </a:solidFill>
              </a:rPr>
              <a:t>Artistic works that subsist in copyright</a:t>
            </a:r>
          </a:p>
          <a:p>
            <a:pPr marL="457200" indent="-457200">
              <a:buAutoNum type="arabicPeriod"/>
            </a:pPr>
            <a:r>
              <a:rPr lang="en-US" sz="2800" dirty="0">
                <a:solidFill>
                  <a:srgbClr val="333333"/>
                </a:solidFill>
              </a:rPr>
              <a:t>Adhering to CARA voluntary codes of practice (</a:t>
            </a:r>
            <a:r>
              <a:rPr lang="en-US" sz="2800" dirty="0" err="1">
                <a:solidFill>
                  <a:srgbClr val="333333"/>
                </a:solidFill>
              </a:rPr>
              <a:t>eg.</a:t>
            </a:r>
            <a:r>
              <a:rPr lang="en-US" sz="2800" dirty="0">
                <a:solidFill>
                  <a:srgbClr val="333333"/>
                </a:solidFill>
              </a:rPr>
              <a:t> Community guidelines)</a:t>
            </a:r>
            <a:endParaRPr lang="en-US" sz="2800" dirty="0"/>
          </a:p>
          <a:p>
            <a:pPr marL="457200" indent="-457200">
              <a:buAutoNum type="arabicPeriod"/>
            </a:pPr>
            <a:r>
              <a:rPr lang="en-US" sz="2800" dirty="0">
                <a:solidFill>
                  <a:srgbClr val="333333"/>
                </a:solidFill>
              </a:rPr>
              <a:t>An agreement must be entered into between an artistic community and the creator of the work (the copyright holder). </a:t>
            </a:r>
            <a:endParaRPr lang="en-US" sz="2800" dirty="0"/>
          </a:p>
          <a:p>
            <a:pPr marL="457200" indent="-457200">
              <a:buAutoNum type="arabicPeriod"/>
            </a:pPr>
            <a:r>
              <a:rPr lang="en-US" sz="2800" dirty="0">
                <a:solidFill>
                  <a:srgbClr val="333333"/>
                </a:solidFill>
              </a:rPr>
              <a:t>There must be an acknowledgement of the artistic community’s association on or with the work</a:t>
            </a:r>
            <a:endParaRPr lang="en-US" dirty="0"/>
          </a:p>
        </p:txBody>
      </p:sp>
    </p:spTree>
    <p:extLst>
      <p:ext uri="{BB962C8B-B14F-4D97-AF65-F5344CB8AC3E}">
        <p14:creationId xmlns:p14="http://schemas.microsoft.com/office/powerpoint/2010/main" val="2137318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DB2FFD-0F00-4DF5-8F79-F0A864A6A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marble with brown and aqua colors">
            <a:extLst>
              <a:ext uri="{FF2B5EF4-FFF2-40B4-BE49-F238E27FC236}">
                <a16:creationId xmlns:a16="http://schemas.microsoft.com/office/drawing/2014/main" id="{98417C96-7642-A767-F91D-B435D7C52D3F}"/>
              </a:ext>
            </a:extLst>
          </p:cNvPr>
          <p:cNvPicPr>
            <a:picLocks noChangeAspect="1"/>
          </p:cNvPicPr>
          <p:nvPr/>
        </p:nvPicPr>
        <p:blipFill>
          <a:blip r:embed="rId3">
            <a:alphaModFix amt="60000"/>
          </a:blip>
          <a:srcRect l="26335" r="32029" b="2"/>
          <a:stretch/>
        </p:blipFill>
        <p:spPr>
          <a:xfrm>
            <a:off x="1432396" y="-114382"/>
            <a:ext cx="4151657" cy="7079547"/>
          </a:xfrm>
          <a:custGeom>
            <a:avLst/>
            <a:gdLst/>
            <a:ahLst/>
            <a:cxnLst/>
            <a:rect l="l" t="t" r="r" b="b"/>
            <a:pathLst>
              <a:path w="3074384" h="5242544">
                <a:moveTo>
                  <a:pt x="1538017" y="0"/>
                </a:moveTo>
                <a:cubicBezTo>
                  <a:pt x="2386529" y="0"/>
                  <a:pt x="3074384" y="687856"/>
                  <a:pt x="3074384" y="1536369"/>
                </a:cubicBezTo>
                <a:lnTo>
                  <a:pt x="3074382" y="2196551"/>
                </a:lnTo>
                <a:cubicBezTo>
                  <a:pt x="3074383" y="2196560"/>
                  <a:pt x="3074383" y="2196568"/>
                  <a:pt x="3074384" y="2196577"/>
                </a:cubicBezTo>
                <a:lnTo>
                  <a:pt x="3074380" y="4128973"/>
                </a:lnTo>
                <a:lnTo>
                  <a:pt x="3074384" y="4128973"/>
                </a:lnTo>
                <a:lnTo>
                  <a:pt x="3074384" y="5242544"/>
                </a:lnTo>
                <a:lnTo>
                  <a:pt x="0" y="5242544"/>
                </a:lnTo>
                <a:lnTo>
                  <a:pt x="0" y="4128973"/>
                </a:lnTo>
                <a:lnTo>
                  <a:pt x="1646" y="4128973"/>
                </a:lnTo>
                <a:lnTo>
                  <a:pt x="1647" y="1536369"/>
                </a:lnTo>
                <a:cubicBezTo>
                  <a:pt x="1647" y="687856"/>
                  <a:pt x="689503" y="0"/>
                  <a:pt x="1538017" y="0"/>
                </a:cubicBezTo>
                <a:close/>
              </a:path>
            </a:pathLst>
          </a:custGeom>
        </p:spPr>
      </p:pic>
      <p:sp>
        <p:nvSpPr>
          <p:cNvPr id="2" name="Title 1">
            <a:extLst>
              <a:ext uri="{FF2B5EF4-FFF2-40B4-BE49-F238E27FC236}">
                <a16:creationId xmlns:a16="http://schemas.microsoft.com/office/drawing/2014/main" id="{0F33F2DE-6024-70C5-9E09-969FC38E48B3}"/>
              </a:ext>
            </a:extLst>
          </p:cNvPr>
          <p:cNvSpPr>
            <a:spLocks noGrp="1"/>
          </p:cNvSpPr>
          <p:nvPr>
            <p:ph type="title"/>
          </p:nvPr>
        </p:nvSpPr>
        <p:spPr>
          <a:xfrm>
            <a:off x="521271" y="1570243"/>
            <a:ext cx="5789098" cy="3710295"/>
          </a:xfrm>
        </p:spPr>
        <p:txBody>
          <a:bodyPr anchor="ctr">
            <a:normAutofit/>
          </a:bodyPr>
          <a:lstStyle/>
          <a:p>
            <a:pPr algn="ctr"/>
            <a:r>
              <a:rPr lang="en-US" sz="5000" dirty="0"/>
              <a:t>The why questions</a:t>
            </a:r>
            <a:br>
              <a:rPr lang="en-US" sz="5000" dirty="0"/>
            </a:br>
            <a:br>
              <a:rPr lang="en-US" sz="5000" dirty="0"/>
            </a:br>
            <a:endParaRPr lang="en-US" sz="5000" dirty="0"/>
          </a:p>
        </p:txBody>
      </p:sp>
      <p:sp>
        <p:nvSpPr>
          <p:cNvPr id="3" name="Content Placeholder 2">
            <a:extLst>
              <a:ext uri="{FF2B5EF4-FFF2-40B4-BE49-F238E27FC236}">
                <a16:creationId xmlns:a16="http://schemas.microsoft.com/office/drawing/2014/main" id="{44FD3500-C01F-EE0E-0C69-E56C5AFBA7A4}"/>
              </a:ext>
            </a:extLst>
          </p:cNvPr>
          <p:cNvSpPr>
            <a:spLocks noGrp="1"/>
          </p:cNvSpPr>
          <p:nvPr>
            <p:ph idx="1"/>
          </p:nvPr>
        </p:nvSpPr>
        <p:spPr>
          <a:xfrm>
            <a:off x="7317019" y="1989094"/>
            <a:ext cx="3868331" cy="4444936"/>
          </a:xfrm>
        </p:spPr>
        <p:txBody>
          <a:bodyPr vert="horz" lIns="91440" tIns="45720" rIns="91440" bIns="45720" rtlCol="0" anchor="ctr">
            <a:normAutofit/>
          </a:bodyPr>
          <a:lstStyle/>
          <a:p>
            <a:r>
              <a:rPr lang="en-US" dirty="0"/>
              <a:t>"The coming into being of the notion of the author constitutes a privileged moment of the </a:t>
            </a:r>
            <a:r>
              <a:rPr lang="en-US" dirty="0" err="1"/>
              <a:t>individualisation</a:t>
            </a:r>
            <a:r>
              <a:rPr lang="en-US" dirty="0"/>
              <a:t> in the history of ideas, knowledge, literature, philosophy and the sciences". </a:t>
            </a:r>
            <a:endParaRPr lang="en-US" sz="1800" dirty="0"/>
          </a:p>
          <a:p>
            <a:pPr lvl="1"/>
            <a:r>
              <a:rPr lang="en-US" sz="1600" dirty="0">
                <a:latin typeface="+mj-lt"/>
              </a:rPr>
              <a:t>MICHEL FOUCAULT </a:t>
            </a:r>
          </a:p>
          <a:p>
            <a:pPr lvl="5"/>
            <a:endParaRPr lang="en-US" dirty="0"/>
          </a:p>
          <a:p>
            <a:pPr marL="0" indent="0">
              <a:buNone/>
            </a:pPr>
            <a:endParaRPr lang="en-US" dirty="0"/>
          </a:p>
        </p:txBody>
      </p:sp>
      <p:sp>
        <p:nvSpPr>
          <p:cNvPr id="5" name="TextBox 4">
            <a:extLst>
              <a:ext uri="{FF2B5EF4-FFF2-40B4-BE49-F238E27FC236}">
                <a16:creationId xmlns:a16="http://schemas.microsoft.com/office/drawing/2014/main" id="{CAC99EC2-4D95-DB88-C45A-255D07A473F9}"/>
              </a:ext>
            </a:extLst>
          </p:cNvPr>
          <p:cNvSpPr txBox="1"/>
          <p:nvPr/>
        </p:nvSpPr>
        <p:spPr>
          <a:xfrm>
            <a:off x="7221494" y="788765"/>
            <a:ext cx="4382163" cy="1200329"/>
          </a:xfrm>
          <a:prstGeom prst="rect">
            <a:avLst/>
          </a:prstGeom>
          <a:noFill/>
        </p:spPr>
        <p:txBody>
          <a:bodyPr wrap="square" rtlCol="0">
            <a:spAutoFit/>
          </a:bodyPr>
          <a:lstStyle/>
          <a:p>
            <a:r>
              <a:rPr lang="en-US" sz="2400" dirty="0">
                <a:latin typeface="+mj-lt"/>
              </a:rPr>
              <a:t>Why does it matter who is speaking, and who is heard?</a:t>
            </a:r>
          </a:p>
        </p:txBody>
      </p:sp>
    </p:spTree>
    <p:extLst>
      <p:ext uri="{BB962C8B-B14F-4D97-AF65-F5344CB8AC3E}">
        <p14:creationId xmlns:p14="http://schemas.microsoft.com/office/powerpoint/2010/main" val="2405208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9121-455A-88A2-B892-E03B97F85F59}"/>
              </a:ext>
            </a:extLst>
          </p:cNvPr>
          <p:cNvSpPr>
            <a:spLocks noGrp="1"/>
          </p:cNvSpPr>
          <p:nvPr>
            <p:ph type="title"/>
          </p:nvPr>
        </p:nvSpPr>
        <p:spPr/>
        <p:txBody>
          <a:bodyPr>
            <a:normAutofit fontScale="90000"/>
          </a:bodyPr>
          <a:lstStyle/>
          <a:p>
            <a:r>
              <a:rPr lang="en-US" dirty="0">
                <a:latin typeface="Felix Titling"/>
              </a:rPr>
              <a:t>The case for A MORAL RIGHT OF VERIFICATION</a:t>
            </a:r>
          </a:p>
        </p:txBody>
      </p:sp>
      <p:sp>
        <p:nvSpPr>
          <p:cNvPr id="3" name="Content Placeholder 2">
            <a:extLst>
              <a:ext uri="{FF2B5EF4-FFF2-40B4-BE49-F238E27FC236}">
                <a16:creationId xmlns:a16="http://schemas.microsoft.com/office/drawing/2014/main" id="{59C253BB-1E6F-200B-1700-A9C068FB9312}"/>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sz="2800" dirty="0"/>
              <a:t>A moral right of verification of human authorship could</a:t>
            </a:r>
          </a:p>
          <a:p>
            <a:pPr lvl="1"/>
            <a:r>
              <a:rPr lang="en-US" sz="2600" dirty="0"/>
              <a:t>help our conception of humanist authorship evolve in line with the move towards digital constitutionalism;</a:t>
            </a:r>
          </a:p>
          <a:p>
            <a:pPr lvl="1"/>
            <a:r>
              <a:rPr lang="en-US" sz="2800" dirty="0"/>
              <a:t>support creator advocacy and agency in the context of growing income precarity; </a:t>
            </a:r>
          </a:p>
          <a:p>
            <a:pPr marL="457200" indent="-457200"/>
            <a:r>
              <a:rPr lang="en-US" sz="2800" dirty="0"/>
              <a:t>Facilitate carve outs from Big Tech AI surveillance for those that want them;</a:t>
            </a:r>
          </a:p>
          <a:p>
            <a:pPr marL="457200" indent="-457200"/>
            <a:r>
              <a:rPr lang="en-US" sz="2800" dirty="0"/>
              <a:t>Interact with TPM protection to support community self </a:t>
            </a:r>
            <a:r>
              <a:rPr lang="en-US" sz="2800" dirty="0" err="1"/>
              <a:t>defence</a:t>
            </a:r>
            <a:r>
              <a:rPr lang="en-US" sz="2800" dirty="0"/>
              <a:t>;</a:t>
            </a:r>
          </a:p>
          <a:p>
            <a:pPr marL="457200" indent="-457200"/>
            <a:r>
              <a:rPr lang="en-US" sz="2800" dirty="0"/>
              <a:t>Allow for change over time:</a:t>
            </a:r>
          </a:p>
          <a:p>
            <a:pPr marL="731520" lvl="1" indent="-457200"/>
            <a:r>
              <a:rPr lang="en-US" sz="2600" dirty="0"/>
              <a:t>What is an author could evolve in line with (likely shifting) voluntary community rules around the appropriate use of technology and the openness of artistic works to consumption as data by Big Tech.</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445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C74337-F798-4CD1-9E90-B3B0F02F3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marble with brown and aqua colors">
            <a:extLst>
              <a:ext uri="{FF2B5EF4-FFF2-40B4-BE49-F238E27FC236}">
                <a16:creationId xmlns:a16="http://schemas.microsoft.com/office/drawing/2014/main" id="{B0E0B4EA-C4BE-8FAC-97F4-2B97CD740337}"/>
              </a:ext>
            </a:extLst>
          </p:cNvPr>
          <p:cNvPicPr>
            <a:picLocks noGrp="1" noChangeAspect="1"/>
          </p:cNvPicPr>
          <p:nvPr>
            <p:ph idx="1"/>
          </p:nvPr>
        </p:nvPicPr>
        <p:blipFill>
          <a:blip r:embed="rId2"/>
          <a:srcRect t="4491" b="16283"/>
          <a:stretch/>
        </p:blipFill>
        <p:spPr>
          <a:xfrm>
            <a:off x="20" y="-5849"/>
            <a:ext cx="12191980" cy="6857990"/>
          </a:xfrm>
          <a:prstGeom prst="rect">
            <a:avLst/>
          </a:prstGeom>
        </p:spPr>
      </p:pic>
      <p:sp>
        <p:nvSpPr>
          <p:cNvPr id="11" name="Freeform: Shape 10">
            <a:extLst>
              <a:ext uri="{FF2B5EF4-FFF2-40B4-BE49-F238E27FC236}">
                <a16:creationId xmlns:a16="http://schemas.microsoft.com/office/drawing/2014/main" id="{EECEA1A6-FCA1-4F7F-9AE5-A9F724626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08076" y="-1045751"/>
            <a:ext cx="6154876" cy="9664323"/>
          </a:xfrm>
          <a:custGeom>
            <a:avLst/>
            <a:gdLst>
              <a:gd name="connsiteX0" fmla="*/ 6154876 w 6154876"/>
              <a:gd name="connsiteY0" fmla="*/ 4832162 h 9664323"/>
              <a:gd name="connsiteX1" fmla="*/ 1322715 w 6154876"/>
              <a:gd name="connsiteY1" fmla="*/ 9664323 h 9664323"/>
              <a:gd name="connsiteX2" fmla="*/ 0 w 6154876"/>
              <a:gd name="connsiteY2" fmla="*/ 9664323 h 9664323"/>
              <a:gd name="connsiteX3" fmla="*/ 1 w 6154876"/>
              <a:gd name="connsiteY3" fmla="*/ 0 h 9664323"/>
              <a:gd name="connsiteX4" fmla="*/ 1322715 w 6154876"/>
              <a:gd name="connsiteY4" fmla="*/ 0 h 9664323"/>
              <a:gd name="connsiteX5" fmla="*/ 6154876 w 6154876"/>
              <a:gd name="connsiteY5" fmla="*/ 4832162 h 96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4876" h="9664323">
                <a:moveTo>
                  <a:pt x="6154876" y="4832162"/>
                </a:moveTo>
                <a:cubicBezTo>
                  <a:pt x="6154876" y="7500890"/>
                  <a:pt x="3991443" y="9664324"/>
                  <a:pt x="1322715" y="9664323"/>
                </a:cubicBezTo>
                <a:lnTo>
                  <a:pt x="0" y="9664323"/>
                </a:lnTo>
                <a:lnTo>
                  <a:pt x="1" y="0"/>
                </a:lnTo>
                <a:lnTo>
                  <a:pt x="1322715" y="0"/>
                </a:lnTo>
                <a:cubicBezTo>
                  <a:pt x="3991443" y="0"/>
                  <a:pt x="6154876" y="2163433"/>
                  <a:pt x="6154876" y="4832162"/>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4EFC0F1-2E99-17F0-DF06-2B57C51577AA}"/>
              </a:ext>
            </a:extLst>
          </p:cNvPr>
          <p:cNvSpPr txBox="1"/>
          <p:nvPr/>
        </p:nvSpPr>
        <p:spPr>
          <a:xfrm>
            <a:off x="3356222" y="4775908"/>
            <a:ext cx="5696159" cy="954107"/>
          </a:xfrm>
          <a:prstGeom prst="rect">
            <a:avLst/>
          </a:prstGeom>
          <a:noFill/>
        </p:spPr>
        <p:txBody>
          <a:bodyPr wrap="square" rtlCol="0">
            <a:spAutoFit/>
          </a:bodyPr>
          <a:lstStyle/>
          <a:p>
            <a:pPr marL="457200" indent="-457200">
              <a:buFont typeface="Arial" panose="020B0604020202020204" pitchFamily="34" charset="0"/>
              <a:buChar char="•"/>
            </a:pPr>
            <a:r>
              <a:rPr lang="en-US" sz="2800"/>
              <a:t>k.bowrey@unsw.edu.au</a:t>
            </a:r>
          </a:p>
          <a:p>
            <a:pPr marL="457200" indent="-457200">
              <a:buFont typeface="Arial" panose="020B0604020202020204" pitchFamily="34" charset="0"/>
              <a:buChar char="•"/>
            </a:pPr>
            <a:r>
              <a:rPr lang="en-US" sz="2800"/>
              <a:t>marie.hadley@newcastle.edu.au</a:t>
            </a:r>
            <a:endParaRPr lang="en-AU" sz="2800"/>
          </a:p>
        </p:txBody>
      </p:sp>
      <p:sp>
        <p:nvSpPr>
          <p:cNvPr id="6" name="Title 1">
            <a:extLst>
              <a:ext uri="{FF2B5EF4-FFF2-40B4-BE49-F238E27FC236}">
                <a16:creationId xmlns:a16="http://schemas.microsoft.com/office/drawing/2014/main" id="{7A5AA79E-AA37-1C5E-2538-B8603C6D041A}"/>
              </a:ext>
            </a:extLst>
          </p:cNvPr>
          <p:cNvSpPr txBox="1">
            <a:spLocks/>
          </p:cNvSpPr>
          <p:nvPr/>
        </p:nvSpPr>
        <p:spPr>
          <a:xfrm>
            <a:off x="1125468" y="2645010"/>
            <a:ext cx="9689834" cy="1125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a:t>Questions? Comments?</a:t>
            </a:r>
          </a:p>
        </p:txBody>
      </p:sp>
    </p:spTree>
    <p:extLst>
      <p:ext uri="{BB962C8B-B14F-4D97-AF65-F5344CB8AC3E}">
        <p14:creationId xmlns:p14="http://schemas.microsoft.com/office/powerpoint/2010/main" val="1579743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6DD51C-BB06-B60B-C572-30837E6BF3F6}"/>
              </a:ext>
            </a:extLst>
          </p:cNvPr>
          <p:cNvSpPr>
            <a:spLocks noGrp="1"/>
          </p:cNvSpPr>
          <p:nvPr>
            <p:ph type="title"/>
          </p:nvPr>
        </p:nvSpPr>
        <p:spPr>
          <a:xfrm>
            <a:off x="570597" y="284650"/>
            <a:ext cx="10306509" cy="1125050"/>
          </a:xfrm>
        </p:spPr>
        <p:txBody>
          <a:bodyPr vert="horz" lIns="91440" tIns="45720" rIns="91440" bIns="45720" rtlCol="0" anchor="b">
            <a:normAutofit/>
          </a:bodyPr>
          <a:lstStyle/>
          <a:p>
            <a:r>
              <a:rPr lang="en-US" sz="3700" dirty="0"/>
              <a:t>algorithms, the social media hustle &amp; income precarity</a:t>
            </a:r>
          </a:p>
        </p:txBody>
      </p:sp>
      <p:pic>
        <p:nvPicPr>
          <p:cNvPr id="5" name="Art Hack Artist Views">
            <a:hlinkClick r:id="" action="ppaction://media"/>
            <a:extLst>
              <a:ext uri="{FF2B5EF4-FFF2-40B4-BE49-F238E27FC236}">
                <a16:creationId xmlns:a16="http://schemas.microsoft.com/office/drawing/2014/main" id="{E2C11382-4283-C3AB-E598-D8DCF6D03B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6397" y="1680047"/>
            <a:ext cx="8699205" cy="4893303"/>
          </a:xfrm>
          <a:prstGeom prst="rect">
            <a:avLst/>
          </a:prstGeom>
        </p:spPr>
      </p:pic>
      <p:sp>
        <p:nvSpPr>
          <p:cNvPr id="2" name="TextBox 1">
            <a:extLst>
              <a:ext uri="{FF2B5EF4-FFF2-40B4-BE49-F238E27FC236}">
                <a16:creationId xmlns:a16="http://schemas.microsoft.com/office/drawing/2014/main" id="{4AA44BC1-6A3F-B534-5CD3-148BA0BBF237}"/>
              </a:ext>
            </a:extLst>
          </p:cNvPr>
          <p:cNvSpPr txBox="1"/>
          <p:nvPr/>
        </p:nvSpPr>
        <p:spPr>
          <a:xfrm>
            <a:off x="1746397" y="6124352"/>
            <a:ext cx="1564274" cy="369332"/>
          </a:xfrm>
          <a:prstGeom prst="rect">
            <a:avLst/>
          </a:prstGeom>
          <a:noFill/>
        </p:spPr>
        <p:txBody>
          <a:bodyPr wrap="none" rtlCol="0">
            <a:spAutoFit/>
          </a:bodyPr>
          <a:lstStyle/>
          <a:p>
            <a:r>
              <a:rPr lang="en-US"/>
              <a:t>Artist’s speak…</a:t>
            </a:r>
            <a:endParaRPr lang="en-AU"/>
          </a:p>
        </p:txBody>
      </p:sp>
    </p:spTree>
    <p:extLst>
      <p:ext uri="{BB962C8B-B14F-4D97-AF65-F5344CB8AC3E}">
        <p14:creationId xmlns:p14="http://schemas.microsoft.com/office/powerpoint/2010/main" val="4067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4A7CC8F-56A6-423D-B67A-8BA89D3EC9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BDC533AA-B6B5-45C1-841D-B865E2FFF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FA9087-1D82-FC29-F952-4D026B2F4945}"/>
              </a:ext>
            </a:extLst>
          </p:cNvPr>
          <p:cNvSpPr>
            <a:spLocks noGrp="1"/>
          </p:cNvSpPr>
          <p:nvPr>
            <p:ph type="title"/>
          </p:nvPr>
        </p:nvSpPr>
        <p:spPr>
          <a:xfrm>
            <a:off x="1088406" y="2034539"/>
            <a:ext cx="3680458" cy="2080261"/>
          </a:xfrm>
        </p:spPr>
        <p:txBody>
          <a:bodyPr vert="horz" lIns="91440" tIns="45720" rIns="91440" bIns="45720" rtlCol="0" anchor="b">
            <a:normAutofit/>
          </a:bodyPr>
          <a:lstStyle/>
          <a:p>
            <a:pPr algn="ctr"/>
            <a:r>
              <a:rPr lang="en-US" sz="3600"/>
              <a:t>procreate</a:t>
            </a:r>
          </a:p>
        </p:txBody>
      </p:sp>
      <p:sp>
        <p:nvSpPr>
          <p:cNvPr id="12" name="Freeform: Shape 11">
            <a:extLst>
              <a:ext uri="{FF2B5EF4-FFF2-40B4-BE49-F238E27FC236}">
                <a16:creationId xmlns:a16="http://schemas.microsoft.com/office/drawing/2014/main" id="{F04A0B6E-3C5F-4D45-8EC3-F7CCB53D0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0977" y="1446099"/>
            <a:ext cx="4075318" cy="4154714"/>
          </a:xfrm>
          <a:custGeom>
            <a:avLst/>
            <a:gdLst>
              <a:gd name="connsiteX0" fmla="*/ 5325805 w 5325805"/>
              <a:gd name="connsiteY0" fmla="*/ 2714782 h 5429563"/>
              <a:gd name="connsiteX1" fmla="*/ 2611024 w 5325805"/>
              <a:gd name="connsiteY1" fmla="*/ 5429563 h 5429563"/>
              <a:gd name="connsiteX2" fmla="*/ 1942188 w 5325805"/>
              <a:gd name="connsiteY2" fmla="*/ 5429563 h 5429563"/>
              <a:gd name="connsiteX3" fmla="*/ 668836 w 5325805"/>
              <a:gd name="connsiteY3" fmla="*/ 5429563 h 5429563"/>
              <a:gd name="connsiteX4" fmla="*/ 0 w 5325805"/>
              <a:gd name="connsiteY4" fmla="*/ 5429563 h 5429563"/>
              <a:gd name="connsiteX5" fmla="*/ 0 w 5325805"/>
              <a:gd name="connsiteY5" fmla="*/ 0 h 5429563"/>
              <a:gd name="connsiteX6" fmla="*/ 668836 w 5325805"/>
              <a:gd name="connsiteY6" fmla="*/ 0 h 5429563"/>
              <a:gd name="connsiteX7" fmla="*/ 1942188 w 5325805"/>
              <a:gd name="connsiteY7" fmla="*/ 0 h 5429563"/>
              <a:gd name="connsiteX8" fmla="*/ 2611024 w 5325805"/>
              <a:gd name="connsiteY8" fmla="*/ 0 h 5429563"/>
              <a:gd name="connsiteX9" fmla="*/ 5325805 w 5325805"/>
              <a:gd name="connsiteY9" fmla="*/ 2714782 h 54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5805" h="5429563">
                <a:moveTo>
                  <a:pt x="5325805" y="2714782"/>
                </a:moveTo>
                <a:cubicBezTo>
                  <a:pt x="5325805" y="4214114"/>
                  <a:pt x="4110356" y="5429563"/>
                  <a:pt x="2611024" y="5429563"/>
                </a:cubicBezTo>
                <a:lnTo>
                  <a:pt x="1942188" y="5429563"/>
                </a:lnTo>
                <a:lnTo>
                  <a:pt x="668836" y="5429563"/>
                </a:lnTo>
                <a:lnTo>
                  <a:pt x="0" y="5429563"/>
                </a:lnTo>
                <a:lnTo>
                  <a:pt x="0" y="0"/>
                </a:lnTo>
                <a:lnTo>
                  <a:pt x="668836" y="0"/>
                </a:lnTo>
                <a:lnTo>
                  <a:pt x="1942188" y="0"/>
                </a:lnTo>
                <a:lnTo>
                  <a:pt x="2611024" y="0"/>
                </a:lnTo>
                <a:cubicBezTo>
                  <a:pt x="4110356" y="0"/>
                  <a:pt x="5325805" y="1215450"/>
                  <a:pt x="5325805" y="2714782"/>
                </a:cubicBez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5AC9185D-F347-57E0-19F0-F15B048E4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3550" y="192765"/>
            <a:ext cx="6390893" cy="5368350"/>
          </a:xfrm>
          <a:prstGeom prst="rect">
            <a:avLst/>
          </a:prstGeom>
        </p:spPr>
      </p:pic>
    </p:spTree>
    <p:extLst>
      <p:ext uri="{BB962C8B-B14F-4D97-AF65-F5344CB8AC3E}">
        <p14:creationId xmlns:p14="http://schemas.microsoft.com/office/powerpoint/2010/main" val="2892425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744C69-145D-4185-8964-1B59428D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8AE6E62-5F4F-B6DD-4548-B118DE8F183A}"/>
              </a:ext>
            </a:extLst>
          </p:cNvPr>
          <p:cNvPicPr>
            <a:picLocks noGrp="1" noChangeAspect="1"/>
          </p:cNvPicPr>
          <p:nvPr>
            <p:ph idx="1"/>
          </p:nvPr>
        </p:nvPicPr>
        <p:blipFill>
          <a:blip r:embed="rId3"/>
          <a:srcRect t="1250" r="1" b="1331"/>
          <a:stretch/>
        </p:blipFill>
        <p:spPr>
          <a:xfrm>
            <a:off x="800040" y="931235"/>
            <a:ext cx="10591919" cy="5262511"/>
          </a:xfrm>
          <a:prstGeom prst="rect">
            <a:avLst/>
          </a:prstGeom>
        </p:spPr>
      </p:pic>
      <p:sp>
        <p:nvSpPr>
          <p:cNvPr id="2" name="Title 1">
            <a:extLst>
              <a:ext uri="{FF2B5EF4-FFF2-40B4-BE49-F238E27FC236}">
                <a16:creationId xmlns:a16="http://schemas.microsoft.com/office/drawing/2014/main" id="{D1DA1838-E3CC-3BC1-BC54-D51B20DC8DBD}"/>
              </a:ext>
            </a:extLst>
          </p:cNvPr>
          <p:cNvSpPr>
            <a:spLocks noGrp="1"/>
          </p:cNvSpPr>
          <p:nvPr>
            <p:ph type="title"/>
          </p:nvPr>
        </p:nvSpPr>
        <p:spPr>
          <a:xfrm>
            <a:off x="711939" y="-302672"/>
            <a:ext cx="10306509" cy="1125050"/>
          </a:xfrm>
        </p:spPr>
        <p:txBody>
          <a:bodyPr vert="horz" lIns="91440" tIns="45720" rIns="91440" bIns="45720" rtlCol="0" anchor="b">
            <a:normAutofit/>
          </a:bodyPr>
          <a:lstStyle/>
          <a:p>
            <a:r>
              <a:rPr lang="en-US" sz="3700"/>
              <a:t>Adobe</a:t>
            </a:r>
          </a:p>
        </p:txBody>
      </p:sp>
    </p:spTree>
    <p:extLst>
      <p:ext uri="{BB962C8B-B14F-4D97-AF65-F5344CB8AC3E}">
        <p14:creationId xmlns:p14="http://schemas.microsoft.com/office/powerpoint/2010/main" val="4245350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4A7CC8F-56A6-423D-B67A-8BA89D3EC9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64E3A1DF-51EE-49BF-8A81-9D447BC46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005682-9BEA-FEE5-45A8-EE158E1F7EDA}"/>
              </a:ext>
            </a:extLst>
          </p:cNvPr>
          <p:cNvSpPr>
            <a:spLocks noGrp="1"/>
          </p:cNvSpPr>
          <p:nvPr>
            <p:ph type="title"/>
          </p:nvPr>
        </p:nvSpPr>
        <p:spPr>
          <a:xfrm>
            <a:off x="-183763" y="838200"/>
            <a:ext cx="3680458" cy="810022"/>
          </a:xfrm>
        </p:spPr>
        <p:txBody>
          <a:bodyPr vert="horz" lIns="91440" tIns="45720" rIns="91440" bIns="45720" rtlCol="0" anchor="b">
            <a:normAutofit/>
          </a:bodyPr>
          <a:lstStyle/>
          <a:p>
            <a:pPr algn="ctr"/>
            <a:r>
              <a:rPr lang="en-US" sz="3600"/>
              <a:t>The law</a:t>
            </a:r>
          </a:p>
        </p:txBody>
      </p:sp>
      <p:cxnSp>
        <p:nvCxnSpPr>
          <p:cNvPr id="13" name="Straight Connector 12">
            <a:extLst>
              <a:ext uri="{FF2B5EF4-FFF2-40B4-BE49-F238E27FC236}">
                <a16:creationId xmlns:a16="http://schemas.microsoft.com/office/drawing/2014/main" id="{CC2FFC94-1F80-402F-B7DE-3E407ADB1E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30745"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1C33875A-9B05-3293-D213-2F79F83654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6761951" y="838200"/>
            <a:ext cx="3665982" cy="5181600"/>
          </a:xfrm>
          <a:prstGeom prst="rect">
            <a:avLst/>
          </a:prstGeom>
          <a:noFill/>
        </p:spPr>
      </p:pic>
      <p:sp>
        <p:nvSpPr>
          <p:cNvPr id="5" name="TextBox 4">
            <a:extLst>
              <a:ext uri="{FF2B5EF4-FFF2-40B4-BE49-F238E27FC236}">
                <a16:creationId xmlns:a16="http://schemas.microsoft.com/office/drawing/2014/main" id="{9CB98944-A0EC-140C-3414-885E32564DBC}"/>
              </a:ext>
            </a:extLst>
          </p:cNvPr>
          <p:cNvSpPr txBox="1"/>
          <p:nvPr/>
        </p:nvSpPr>
        <p:spPr>
          <a:xfrm>
            <a:off x="94283" y="2012592"/>
            <a:ext cx="4842180" cy="4934684"/>
          </a:xfrm>
          <a:prstGeom prst="rect">
            <a:avLst/>
          </a:prstGeom>
          <a:noFill/>
        </p:spPr>
        <p:txBody>
          <a:bodyPr wrap="square" lIns="91440" tIns="45720" rIns="91440" bIns="45720" rtlCol="0" anchor="t">
            <a:spAutoFit/>
          </a:bodyPr>
          <a:lstStyle/>
          <a:p>
            <a:pPr marL="548640" marR="548640" algn="just">
              <a:spcBef>
                <a:spcPts val="1000"/>
              </a:spcBef>
              <a:spcAft>
                <a:spcPts val="800"/>
              </a:spcAft>
            </a:pPr>
            <a:r>
              <a:rPr lang="en-AU" sz="2000" i="1" kern="100">
                <a:effectLst/>
                <a:ea typeface="Aptos" panose="020B0004020202020204" pitchFamily="34" charset="0"/>
                <a:cs typeface="Times New Roman"/>
              </a:rPr>
              <a:t>…</a:t>
            </a:r>
            <a:r>
              <a:rPr lang="en-GB" sz="2000" i="1" kern="100">
                <a:effectLst/>
                <a:ea typeface="Aptos" panose="020B0004020202020204" pitchFamily="34" charset="0"/>
                <a:cs typeface="Times New Roman"/>
              </a:rPr>
              <a:t>private ordering remains probably the most significant current form of governance of foundation models.</a:t>
            </a:r>
            <a:endParaRPr lang="en-AU" sz="2000" i="1" kern="100">
              <a:effectLst/>
              <a:ea typeface="Aptos" panose="020B0004020202020204" pitchFamily="34" charset="0"/>
              <a:cs typeface="Times New Roman"/>
            </a:endParaRPr>
          </a:p>
          <a:p>
            <a:pPr marL="548640" marR="548640" algn="just">
              <a:spcBef>
                <a:spcPts val="1000"/>
              </a:spcBef>
              <a:spcAft>
                <a:spcPts val="800"/>
              </a:spcAft>
            </a:pPr>
            <a:r>
              <a:rPr lang="en-GB" sz="2000" i="1" kern="100">
                <a:effectLst/>
                <a:ea typeface="Aptos" panose="020B0004020202020204" pitchFamily="34" charset="0"/>
                <a:cs typeface="Times New Roman"/>
              </a:rPr>
              <a:t>… In almost every model or service studied, ownership of outputs was assigned to the user, but, in many cases, an extensive license was also granted back to the model for coexisting use of the outputs.</a:t>
            </a:r>
            <a:endParaRPr lang="en-AU" sz="2000" i="1" kern="100">
              <a:effectLst/>
              <a:ea typeface="Aptos" panose="020B0004020202020204" pitchFamily="34" charset="0"/>
              <a:cs typeface="Times New Roman"/>
            </a:endParaRPr>
          </a:p>
          <a:p>
            <a:pPr marL="548640" marR="548640" algn="just">
              <a:spcBef>
                <a:spcPts val="1000"/>
              </a:spcBef>
              <a:spcAft>
                <a:spcPts val="800"/>
              </a:spcAft>
            </a:pPr>
            <a:r>
              <a:rPr lang="en-GB" sz="2000" i="1" kern="100">
                <a:effectLst/>
                <a:ea typeface="Aptos" panose="020B0004020202020204" pitchFamily="34" charset="0"/>
                <a:cs typeface="Times New Roman"/>
              </a:rPr>
              <a:t>Similarly, in almost every case, risk of copyright infringement in the output work was left, with some decisiveness, with the user.</a:t>
            </a:r>
            <a:endParaRPr lang="en-AU" sz="2000" i="1" kern="100">
              <a:effectLst/>
              <a:ea typeface="Aptos" panose="020B0004020202020204" pitchFamily="34" charset="0"/>
              <a:cs typeface="Times New Roman"/>
            </a:endParaRPr>
          </a:p>
          <a:p>
            <a:endParaRPr lang="en-AU"/>
          </a:p>
        </p:txBody>
      </p:sp>
    </p:spTree>
    <p:extLst>
      <p:ext uri="{BB962C8B-B14F-4D97-AF65-F5344CB8AC3E}">
        <p14:creationId xmlns:p14="http://schemas.microsoft.com/office/powerpoint/2010/main" val="424025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3BAC-E9A7-7E63-F0F0-AE36ACD8EA74}"/>
              </a:ext>
            </a:extLst>
          </p:cNvPr>
          <p:cNvSpPr>
            <a:spLocks noGrp="1"/>
          </p:cNvSpPr>
          <p:nvPr>
            <p:ph type="title"/>
          </p:nvPr>
        </p:nvSpPr>
        <p:spPr/>
        <p:txBody>
          <a:bodyPr/>
          <a:lstStyle/>
          <a:p>
            <a:r>
              <a:rPr lang="en-US" dirty="0"/>
              <a:t>How are artists protecting their art? </a:t>
            </a:r>
            <a:endParaRPr lang="en-AU" dirty="0"/>
          </a:p>
        </p:txBody>
      </p:sp>
      <p:sp>
        <p:nvSpPr>
          <p:cNvPr id="3" name="Text Placeholder 2">
            <a:extLst>
              <a:ext uri="{FF2B5EF4-FFF2-40B4-BE49-F238E27FC236}">
                <a16:creationId xmlns:a16="http://schemas.microsoft.com/office/drawing/2014/main" id="{F2796875-9ED1-C643-8133-025D38379D49}"/>
              </a:ext>
            </a:extLst>
          </p:cNvPr>
          <p:cNvSpPr>
            <a:spLocks noGrp="1"/>
          </p:cNvSpPr>
          <p:nvPr>
            <p:ph type="body" idx="1"/>
          </p:nvPr>
        </p:nvSpPr>
        <p:spPr/>
        <p:txBody>
          <a:bodyPr>
            <a:normAutofit/>
          </a:bodyPr>
          <a:lstStyle/>
          <a:p>
            <a:r>
              <a:rPr lang="en-US" sz="1900"/>
              <a:t>Strategic uploads &amp; disruptive technologies</a:t>
            </a:r>
            <a:endParaRPr lang="en-AU" sz="1900"/>
          </a:p>
        </p:txBody>
      </p:sp>
      <p:sp>
        <p:nvSpPr>
          <p:cNvPr id="5" name="Text Placeholder 4">
            <a:extLst>
              <a:ext uri="{FF2B5EF4-FFF2-40B4-BE49-F238E27FC236}">
                <a16:creationId xmlns:a16="http://schemas.microsoft.com/office/drawing/2014/main" id="{42A59286-9A78-1498-315F-18C9023ED5B5}"/>
              </a:ext>
            </a:extLst>
          </p:cNvPr>
          <p:cNvSpPr>
            <a:spLocks noGrp="1"/>
          </p:cNvSpPr>
          <p:nvPr>
            <p:ph type="body" sz="quarter" idx="3"/>
          </p:nvPr>
        </p:nvSpPr>
        <p:spPr/>
        <p:txBody>
          <a:bodyPr>
            <a:normAutofit/>
          </a:bodyPr>
          <a:lstStyle/>
          <a:p>
            <a:r>
              <a:rPr lang="en-US" sz="1900"/>
              <a:t>Artist operated apps &amp; community verification </a:t>
            </a:r>
          </a:p>
        </p:txBody>
      </p:sp>
      <p:pic>
        <p:nvPicPr>
          <p:cNvPr id="7" name="Why a Half a Million Artists v 24">
            <a:hlinkClick r:id="" action="ppaction://media"/>
            <a:extLst>
              <a:ext uri="{FF2B5EF4-FFF2-40B4-BE49-F238E27FC236}">
                <a16:creationId xmlns:a16="http://schemas.microsoft.com/office/drawing/2014/main" id="{87D35CD8-165D-9D77-73EA-D46F305521F8}"/>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354763" y="2940050"/>
            <a:ext cx="5000625" cy="2813050"/>
          </a:xfrm>
        </p:spPr>
      </p:pic>
      <p:pic>
        <p:nvPicPr>
          <p:cNvPr id="11" name="7-final">
            <a:hlinkClick r:id="" action="ppaction://media"/>
            <a:extLst>
              <a:ext uri="{FF2B5EF4-FFF2-40B4-BE49-F238E27FC236}">
                <a16:creationId xmlns:a16="http://schemas.microsoft.com/office/drawing/2014/main" id="{ADF6D104-014F-9D8B-9AF6-389DCB70D85B}"/>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839788" y="2941638"/>
            <a:ext cx="4997450" cy="2811462"/>
          </a:xfrm>
        </p:spPr>
      </p:pic>
      <p:sp>
        <p:nvSpPr>
          <p:cNvPr id="12" name="TextBox 11">
            <a:extLst>
              <a:ext uri="{FF2B5EF4-FFF2-40B4-BE49-F238E27FC236}">
                <a16:creationId xmlns:a16="http://schemas.microsoft.com/office/drawing/2014/main" id="{821BE1E1-6B25-CE28-0908-B6958354C557}"/>
              </a:ext>
            </a:extLst>
          </p:cNvPr>
          <p:cNvSpPr txBox="1"/>
          <p:nvPr/>
        </p:nvSpPr>
        <p:spPr>
          <a:xfrm flipH="1">
            <a:off x="836612" y="5753100"/>
            <a:ext cx="4919516" cy="523220"/>
          </a:xfrm>
          <a:prstGeom prst="rect">
            <a:avLst/>
          </a:prstGeom>
          <a:noFill/>
        </p:spPr>
        <p:txBody>
          <a:bodyPr wrap="square" rtlCol="0">
            <a:spAutoFit/>
          </a:bodyPr>
          <a:lstStyle/>
          <a:p>
            <a:r>
              <a:rPr lang="en-AU" sz="1400" b="0" i="0">
                <a:solidFill>
                  <a:srgbClr val="444444"/>
                </a:solidFill>
                <a:effectLst/>
              </a:rPr>
              <a:t>Jackie </a:t>
            </a:r>
            <a:r>
              <a:rPr lang="en-AU" sz="1400" b="0" i="0" err="1">
                <a:solidFill>
                  <a:srgbClr val="444444"/>
                </a:solidFill>
                <a:effectLst/>
              </a:rPr>
              <a:t>Droujko</a:t>
            </a:r>
            <a:r>
              <a:rPr lang="en-AU" sz="1400" b="0" i="0">
                <a:solidFill>
                  <a:srgbClr val="444444"/>
                </a:solidFill>
                <a:effectLst/>
              </a:rPr>
              <a:t>:</a:t>
            </a:r>
            <a:endParaRPr lang="en-AU" sz="1400">
              <a:solidFill>
                <a:srgbClr val="444444"/>
              </a:solidFill>
            </a:endParaRPr>
          </a:p>
          <a:p>
            <a:r>
              <a:rPr lang="en-AU" sz="1400" b="0" i="0">
                <a:solidFill>
                  <a:srgbClr val="444444"/>
                </a:solidFill>
                <a:effectLst/>
              </a:rPr>
              <a:t>754K YouTube subscribers; 186 million YouTube views</a:t>
            </a:r>
            <a:endParaRPr lang="en-AU" sz="1400"/>
          </a:p>
        </p:txBody>
      </p:sp>
      <p:sp>
        <p:nvSpPr>
          <p:cNvPr id="14" name="TextBox 13">
            <a:extLst>
              <a:ext uri="{FF2B5EF4-FFF2-40B4-BE49-F238E27FC236}">
                <a16:creationId xmlns:a16="http://schemas.microsoft.com/office/drawing/2014/main" id="{B7BAB749-7C21-8E9C-92EE-F29F139018F8}"/>
              </a:ext>
            </a:extLst>
          </p:cNvPr>
          <p:cNvSpPr txBox="1"/>
          <p:nvPr/>
        </p:nvSpPr>
        <p:spPr>
          <a:xfrm>
            <a:off x="6354763" y="5792312"/>
            <a:ext cx="6103088" cy="523220"/>
          </a:xfrm>
          <a:prstGeom prst="rect">
            <a:avLst/>
          </a:prstGeom>
          <a:noFill/>
        </p:spPr>
        <p:txBody>
          <a:bodyPr wrap="square">
            <a:spAutoFit/>
          </a:bodyPr>
          <a:lstStyle/>
          <a:p>
            <a:r>
              <a:rPr lang="en-US" sz="1400"/>
              <a:t>Brad </a:t>
            </a:r>
            <a:r>
              <a:rPr lang="en-US" sz="1400" err="1"/>
              <a:t>Colbow</a:t>
            </a:r>
            <a:r>
              <a:rPr lang="en-US" sz="1400"/>
              <a:t>:</a:t>
            </a:r>
          </a:p>
          <a:p>
            <a:r>
              <a:rPr lang="en-US" sz="1400"/>
              <a:t>875K YouTube subscribers; 127 million YouTube views</a:t>
            </a:r>
            <a:endParaRPr lang="en-AU" sz="1400"/>
          </a:p>
        </p:txBody>
      </p:sp>
    </p:spTree>
    <p:extLst>
      <p:ext uri="{BB962C8B-B14F-4D97-AF65-F5344CB8AC3E}">
        <p14:creationId xmlns:p14="http://schemas.microsoft.com/office/powerpoint/2010/main" val="224020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37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73F6B-0A58-E1F1-C06D-0EB21C07595D}"/>
              </a:ext>
            </a:extLst>
          </p:cNvPr>
          <p:cNvSpPr>
            <a:spLocks noGrp="1"/>
          </p:cNvSpPr>
          <p:nvPr>
            <p:ph type="title"/>
          </p:nvPr>
        </p:nvSpPr>
        <p:spPr>
          <a:xfrm>
            <a:off x="838200" y="584990"/>
            <a:ext cx="4768121" cy="1116811"/>
          </a:xfrm>
        </p:spPr>
        <p:txBody>
          <a:bodyPr/>
          <a:lstStyle/>
          <a:p>
            <a:r>
              <a:rPr lang="en-US" dirty="0"/>
              <a:t>Is Glaze a TPM?</a:t>
            </a:r>
          </a:p>
        </p:txBody>
      </p:sp>
      <p:sp>
        <p:nvSpPr>
          <p:cNvPr id="7" name="Content Placeholder 6">
            <a:extLst>
              <a:ext uri="{FF2B5EF4-FFF2-40B4-BE49-F238E27FC236}">
                <a16:creationId xmlns:a16="http://schemas.microsoft.com/office/drawing/2014/main" id="{84A7DA6A-8FEB-646D-E791-48A4E17E416C}"/>
              </a:ext>
            </a:extLst>
          </p:cNvPr>
          <p:cNvSpPr>
            <a:spLocks noGrp="1"/>
          </p:cNvSpPr>
          <p:nvPr>
            <p:ph sz="half" idx="1"/>
          </p:nvPr>
        </p:nvSpPr>
        <p:spPr>
          <a:xfrm>
            <a:off x="838200" y="2201521"/>
            <a:ext cx="5181600" cy="4165283"/>
          </a:xfrm>
        </p:spPr>
        <p:txBody>
          <a:bodyPr vert="horz" lIns="91440" tIns="45720" rIns="91440" bIns="45720" rtlCol="0" anchor="t">
            <a:noAutofit/>
          </a:bodyPr>
          <a:lstStyle/>
          <a:p>
            <a:pPr marL="0" indent="0">
              <a:buNone/>
            </a:pPr>
            <a:r>
              <a:rPr lang="en-US" sz="2200" i="1" dirty="0">
                <a:latin typeface="Goudy Old Style"/>
              </a:rPr>
              <a:t>"</a:t>
            </a:r>
            <a:r>
              <a:rPr lang="en-US" sz="2200" i="1">
                <a:latin typeface="Goudy Old Style"/>
              </a:rPr>
              <a:t>Unfortunately, Glaze is not a permanent solution against AI mimicry. Systems like Glaze face an inherent challenge of being future-proof (Radiya et al). It is always possible for techniques we use today to be overcome by a future algorithm, possibly rendering previously protected art vulnerable. Thus Glaze is not a panacea, but a necessary first step towards artist-centric protection tools to resist AI mimicry. Our hope is that Glaze and </a:t>
            </a:r>
            <a:r>
              <a:rPr lang="en-US" sz="2200" i="1" err="1">
                <a:latin typeface="Goudy Old Style"/>
              </a:rPr>
              <a:t>followup</a:t>
            </a:r>
            <a:r>
              <a:rPr lang="en-US" sz="2200" i="1">
                <a:latin typeface="Goudy Old Style"/>
              </a:rPr>
              <a:t> projects will provide protection to artists while longer term (legal, regulatory) efforts take hold."</a:t>
            </a:r>
            <a:endParaRPr lang="en-US" sz="2200" i="1" dirty="0">
              <a:latin typeface="Goudy Old Style"/>
            </a:endParaRPr>
          </a:p>
        </p:txBody>
      </p:sp>
      <p:pic>
        <p:nvPicPr>
          <p:cNvPr id="5" name="Picture 4" descr="A person with wings and a crown holding her arms up&#10;&#10;Description automatically generated">
            <a:extLst>
              <a:ext uri="{FF2B5EF4-FFF2-40B4-BE49-F238E27FC236}">
                <a16:creationId xmlns:a16="http://schemas.microsoft.com/office/drawing/2014/main" id="{AA549597-DEB7-D78C-BFBA-0296270DD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626" y="2201521"/>
            <a:ext cx="3914504" cy="4388578"/>
          </a:xfrm>
          <a:prstGeom prst="rect">
            <a:avLst/>
          </a:prstGeom>
        </p:spPr>
      </p:pic>
    </p:spTree>
    <p:extLst>
      <p:ext uri="{BB962C8B-B14F-4D97-AF65-F5344CB8AC3E}">
        <p14:creationId xmlns:p14="http://schemas.microsoft.com/office/powerpoint/2010/main" val="1301135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5CC1-407A-C0E5-D95D-AF10391D7661}"/>
              </a:ext>
            </a:extLst>
          </p:cNvPr>
          <p:cNvSpPr>
            <a:spLocks noGrp="1"/>
          </p:cNvSpPr>
          <p:nvPr>
            <p:ph type="title"/>
          </p:nvPr>
        </p:nvSpPr>
        <p:spPr>
          <a:xfrm>
            <a:off x="838200" y="513969"/>
            <a:ext cx="11110404" cy="1116811"/>
          </a:xfrm>
        </p:spPr>
        <p:txBody>
          <a:bodyPr>
            <a:noAutofit/>
          </a:bodyPr>
          <a:lstStyle/>
          <a:p>
            <a:r>
              <a:rPr lang="en-US" dirty="0" err="1"/>
              <a:t>DIGITal</a:t>
            </a:r>
            <a:r>
              <a:rPr lang="en-US" dirty="0"/>
              <a:t> constitutionalism enhanced through moral rights?</a:t>
            </a:r>
          </a:p>
        </p:txBody>
      </p:sp>
      <p:sp>
        <p:nvSpPr>
          <p:cNvPr id="4" name="Content Placeholder 3">
            <a:extLst>
              <a:ext uri="{FF2B5EF4-FFF2-40B4-BE49-F238E27FC236}">
                <a16:creationId xmlns:a16="http://schemas.microsoft.com/office/drawing/2014/main" id="{FA8A65CF-21C2-8741-547B-E3993A0B5FF9}"/>
              </a:ext>
            </a:extLst>
          </p:cNvPr>
          <p:cNvSpPr>
            <a:spLocks noGrp="1"/>
          </p:cNvSpPr>
          <p:nvPr>
            <p:ph sz="half" idx="2"/>
          </p:nvPr>
        </p:nvSpPr>
        <p:spPr>
          <a:xfrm>
            <a:off x="6767004" y="2198111"/>
            <a:ext cx="5181600" cy="1765842"/>
          </a:xfrm>
        </p:spPr>
        <p:txBody>
          <a:bodyPr vert="horz" lIns="91440" tIns="45720" rIns="91440" bIns="45720" rtlCol="0" anchor="t">
            <a:normAutofit/>
          </a:bodyPr>
          <a:lstStyle/>
          <a:p>
            <a:pPr marL="0" indent="0">
              <a:buNone/>
            </a:pPr>
            <a:r>
              <a:rPr lang="en-US" dirty="0">
                <a:latin typeface="Goudy Old Style"/>
                <a:cs typeface="Times"/>
              </a:rPr>
              <a:t>COPYRIGHT ACT 1968 - SECT 190</a:t>
            </a:r>
            <a:endParaRPr lang="en-US" dirty="0">
              <a:latin typeface="Goudy Old Style"/>
            </a:endParaRPr>
          </a:p>
          <a:p>
            <a:pPr marL="0" indent="0">
              <a:buNone/>
            </a:pPr>
            <a:r>
              <a:rPr lang="en-US" b="1" dirty="0">
                <a:latin typeface="Goudy Old Style"/>
                <a:cs typeface="Times"/>
              </a:rPr>
              <a:t>Moral rights conferred on individuals</a:t>
            </a:r>
            <a:endParaRPr lang="en-US" dirty="0">
              <a:latin typeface="Goudy Old Style"/>
            </a:endParaRPr>
          </a:p>
          <a:p>
            <a:pPr marL="0" indent="0">
              <a:buNone/>
            </a:pPr>
            <a:r>
              <a:rPr lang="en-US" dirty="0">
                <a:latin typeface="Goudy Old Style"/>
                <a:cs typeface="Times"/>
              </a:rPr>
              <a:t>  Only individuals have moral rights.</a:t>
            </a:r>
          </a:p>
        </p:txBody>
      </p:sp>
      <p:sp>
        <p:nvSpPr>
          <p:cNvPr id="3" name="Content Placeholder 2">
            <a:extLst>
              <a:ext uri="{FF2B5EF4-FFF2-40B4-BE49-F238E27FC236}">
                <a16:creationId xmlns:a16="http://schemas.microsoft.com/office/drawing/2014/main" id="{3A1975B3-6A74-8D08-8831-3D9EC50FA392}"/>
              </a:ext>
            </a:extLst>
          </p:cNvPr>
          <p:cNvSpPr>
            <a:spLocks noGrp="1"/>
          </p:cNvSpPr>
          <p:nvPr>
            <p:ph sz="half" idx="1"/>
          </p:nvPr>
        </p:nvSpPr>
        <p:spPr/>
        <p:txBody>
          <a:bodyPr vert="horz" lIns="91440" tIns="45720" rIns="91440" bIns="45720" rtlCol="0" anchor="t">
            <a:normAutofit/>
          </a:bodyPr>
          <a:lstStyle/>
          <a:p>
            <a:pPr marL="0" indent="0">
              <a:buNone/>
            </a:pPr>
            <a:r>
              <a:rPr lang="en-US" sz="2400" b="1" i="1" dirty="0">
                <a:latin typeface="Goudy Old Style"/>
              </a:rPr>
              <a:t>What is digital constitutionalism?</a:t>
            </a:r>
          </a:p>
          <a:p>
            <a:pPr marL="0" indent="0">
              <a:buNone/>
            </a:pPr>
            <a:r>
              <a:rPr lang="en-US" sz="2400" i="1" dirty="0">
                <a:latin typeface="Goudy Old Style"/>
              </a:rPr>
              <a:t> "looking at rights and powers beyond the boundaries of nation states and expanding the debate on how rights and freedoms are mediated due to the power relocation from states to corporations typical of the digital age".</a:t>
            </a:r>
          </a:p>
          <a:p>
            <a:pPr marL="0" indent="0">
              <a:buNone/>
            </a:pPr>
            <a:r>
              <a:rPr lang="en-US" sz="1800" dirty="0">
                <a:ea typeface="+mn-lt"/>
                <a:cs typeface="+mn-lt"/>
              </a:rPr>
              <a:t>Giovanni De Gregorio, How does digital constitutionalism reframe the discourse on rights and powers?, </a:t>
            </a:r>
            <a:r>
              <a:rPr lang="en-US" sz="1800" dirty="0">
                <a:ea typeface="+mn-lt"/>
                <a:cs typeface="+mn-lt"/>
                <a:hlinkClick r:id="rId3"/>
              </a:rPr>
              <a:t>Ada Lovelace Institute</a:t>
            </a:r>
            <a:r>
              <a:rPr lang="en-US" sz="1800" dirty="0">
                <a:ea typeface="+mn-lt"/>
                <a:cs typeface="+mn-lt"/>
              </a:rPr>
              <a:t> 7 Dec 2022</a:t>
            </a:r>
            <a:endParaRPr lang="en-US" dirty="0"/>
          </a:p>
        </p:txBody>
      </p:sp>
    </p:spTree>
    <p:extLst>
      <p:ext uri="{BB962C8B-B14F-4D97-AF65-F5344CB8AC3E}">
        <p14:creationId xmlns:p14="http://schemas.microsoft.com/office/powerpoint/2010/main" val="3333674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E6AFB8-5F17-4E7C-AA23-FF05BE7B2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8219B5-32F0-2BE7-6266-08305D94CC31}"/>
              </a:ext>
            </a:extLst>
          </p:cNvPr>
          <p:cNvSpPr>
            <a:spLocks noGrp="1"/>
          </p:cNvSpPr>
          <p:nvPr>
            <p:ph type="title"/>
          </p:nvPr>
        </p:nvSpPr>
        <p:spPr>
          <a:xfrm>
            <a:off x="560049" y="838200"/>
            <a:ext cx="6037941" cy="1514015"/>
          </a:xfrm>
        </p:spPr>
        <p:txBody>
          <a:bodyPr anchor="ctr">
            <a:normAutofit/>
          </a:bodyPr>
          <a:lstStyle/>
          <a:p>
            <a:pPr algn="ctr"/>
            <a:r>
              <a:rPr lang="en-US" dirty="0"/>
              <a:t>RIGHT OF INTEGRITY</a:t>
            </a:r>
            <a:endParaRPr lang="en-US"/>
          </a:p>
        </p:txBody>
      </p:sp>
      <p:pic>
        <p:nvPicPr>
          <p:cNvPr id="4" name="Content Placeholder 3" descr="A marble with brown and aqua colors">
            <a:extLst>
              <a:ext uri="{FF2B5EF4-FFF2-40B4-BE49-F238E27FC236}">
                <a16:creationId xmlns:a16="http://schemas.microsoft.com/office/drawing/2014/main" id="{B2283FDB-715C-76A3-AAE6-649A62E7D9C3}"/>
              </a:ext>
            </a:extLst>
          </p:cNvPr>
          <p:cNvPicPr>
            <a:picLocks noChangeAspect="1"/>
          </p:cNvPicPr>
          <p:nvPr/>
        </p:nvPicPr>
        <p:blipFill>
          <a:blip r:embed="rId3"/>
          <a:srcRect l="9301" r="14996" b="3"/>
          <a:stretch/>
        </p:blipFill>
        <p:spPr>
          <a:xfrm>
            <a:off x="1630649" y="2491757"/>
            <a:ext cx="3761812" cy="3528043"/>
          </a:xfrm>
          <a:custGeom>
            <a:avLst/>
            <a:gdLst/>
            <a:ahLst/>
            <a:cxnLst/>
            <a:rect l="l" t="t" r="r" b="b"/>
            <a:pathLst>
              <a:path w="3761812" h="3528043">
                <a:moveTo>
                  <a:pt x="1880906" y="0"/>
                </a:moveTo>
                <a:cubicBezTo>
                  <a:pt x="2919702" y="0"/>
                  <a:pt x="3761812" y="842110"/>
                  <a:pt x="3761812" y="1880906"/>
                </a:cubicBezTo>
                <a:lnTo>
                  <a:pt x="3761812" y="3528043"/>
                </a:lnTo>
                <a:lnTo>
                  <a:pt x="0" y="3528043"/>
                </a:lnTo>
                <a:lnTo>
                  <a:pt x="0" y="1880906"/>
                </a:lnTo>
                <a:cubicBezTo>
                  <a:pt x="0" y="842110"/>
                  <a:pt x="842110" y="0"/>
                  <a:pt x="1880906" y="0"/>
                </a:cubicBezTo>
                <a:close/>
              </a:path>
            </a:pathLst>
          </a:custGeom>
        </p:spPr>
      </p:pic>
      <p:cxnSp>
        <p:nvCxnSpPr>
          <p:cNvPr id="11" name="Straight Connector 10">
            <a:extLst>
              <a:ext uri="{FF2B5EF4-FFF2-40B4-BE49-F238E27FC236}">
                <a16:creationId xmlns:a16="http://schemas.microsoft.com/office/drawing/2014/main" id="{7882FDDB-12BA-4531-A762-4803DABD6C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48746"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A256C2-9BA2-3E1F-5633-C7485E45F2C7}"/>
              </a:ext>
            </a:extLst>
          </p:cNvPr>
          <p:cNvSpPr>
            <a:spLocks noGrp="1"/>
          </p:cNvSpPr>
          <p:nvPr>
            <p:ph idx="1"/>
          </p:nvPr>
        </p:nvSpPr>
        <p:spPr>
          <a:xfrm>
            <a:off x="7924811" y="838200"/>
            <a:ext cx="3428988" cy="5338761"/>
          </a:xfrm>
        </p:spPr>
        <p:txBody>
          <a:bodyPr vert="horz" lIns="91440" tIns="45720" rIns="91440" bIns="45720" rtlCol="0">
            <a:normAutofit/>
          </a:bodyPr>
          <a:lstStyle/>
          <a:p>
            <a:pPr marL="0" indent="0">
              <a:lnSpc>
                <a:spcPct val="100000"/>
              </a:lnSpc>
              <a:buNone/>
            </a:pPr>
            <a:r>
              <a:rPr lang="en-AU" sz="1400">
                <a:ea typeface="+mn-lt"/>
                <a:cs typeface="+mn-lt"/>
              </a:rPr>
              <a:t>S195AK right of derogatory treatment of an artistic work</a:t>
            </a:r>
            <a:endParaRPr lang="en-AU" sz="1400"/>
          </a:p>
          <a:p>
            <a:pPr marL="0" indent="0">
              <a:lnSpc>
                <a:spcPct val="100000"/>
              </a:lnSpc>
              <a:buNone/>
            </a:pPr>
            <a:r>
              <a:rPr lang="en-AU" sz="1400">
                <a:ea typeface="+mn-lt"/>
                <a:cs typeface="+mn-lt"/>
              </a:rPr>
              <a:t>In this Part:</a:t>
            </a:r>
            <a:endParaRPr lang="en-AU" sz="1400"/>
          </a:p>
          <a:p>
            <a:pPr marL="0" indent="0">
              <a:lnSpc>
                <a:spcPct val="100000"/>
              </a:lnSpc>
              <a:buNone/>
            </a:pPr>
            <a:r>
              <a:rPr lang="en-AU" sz="1400">
                <a:ea typeface="+mn-lt"/>
                <a:cs typeface="+mn-lt"/>
              </a:rPr>
              <a:t>"derogatory treatment”, in relation to an artistic work, means:</a:t>
            </a:r>
            <a:endParaRPr lang="en-AU" sz="1400"/>
          </a:p>
          <a:p>
            <a:pPr marL="0" indent="0">
              <a:lnSpc>
                <a:spcPct val="100000"/>
              </a:lnSpc>
              <a:buNone/>
            </a:pPr>
            <a:r>
              <a:rPr lang="en-AU" sz="1400">
                <a:ea typeface="+mn-lt"/>
                <a:cs typeface="+mn-lt"/>
              </a:rPr>
              <a:t>(a) the doing, in relation to the work, of anything that results in a material distortion of, the destruction or mutilation of, or a material alteration to, the work that is prejudicial to the author's honour or reputation; or</a:t>
            </a:r>
            <a:endParaRPr lang="en-AU" sz="1400"/>
          </a:p>
          <a:p>
            <a:pPr marL="0" indent="0">
              <a:lnSpc>
                <a:spcPct val="100000"/>
              </a:lnSpc>
              <a:buNone/>
            </a:pPr>
            <a:r>
              <a:rPr lang="en-AU" sz="1400">
                <a:ea typeface="+mn-lt"/>
                <a:cs typeface="+mn-lt"/>
              </a:rPr>
              <a:t>(b) an exhibition in public of the work that is prejudicial to the author's honour or reputation because of the manner or place in which the exhibition occurs; or</a:t>
            </a:r>
            <a:endParaRPr lang="en-AU" sz="1400"/>
          </a:p>
          <a:p>
            <a:pPr marL="0" indent="0">
              <a:lnSpc>
                <a:spcPct val="100000"/>
              </a:lnSpc>
              <a:buNone/>
            </a:pPr>
            <a:r>
              <a:rPr lang="en-AU" sz="1400">
                <a:ea typeface="+mn-lt"/>
                <a:cs typeface="+mn-lt"/>
              </a:rPr>
              <a:t>(c) the doing of anything else in relation to the work that is prejudicial to the author's honour or reputation.</a:t>
            </a:r>
            <a:endParaRPr lang="en-AU" sz="1400"/>
          </a:p>
          <a:p>
            <a:pPr>
              <a:lnSpc>
                <a:spcPct val="100000"/>
              </a:lnSpc>
            </a:pPr>
            <a:endParaRPr lang="en-AU" sz="1400"/>
          </a:p>
        </p:txBody>
      </p:sp>
    </p:spTree>
    <p:extLst>
      <p:ext uri="{BB962C8B-B14F-4D97-AF65-F5344CB8AC3E}">
        <p14:creationId xmlns:p14="http://schemas.microsoft.com/office/powerpoint/2010/main" val="2215308177"/>
      </p:ext>
    </p:extLst>
  </p:cSld>
  <p:clrMapOvr>
    <a:masterClrMapping/>
  </p:clrMapOvr>
</p:sld>
</file>

<file path=ppt/theme/theme1.xml><?xml version="1.0" encoding="utf-8"?>
<a:theme xmlns:a="http://schemas.openxmlformats.org/drawingml/2006/main" name="ArchwayVTI">
  <a:themeElements>
    <a:clrScheme name="Custom 1">
      <a:dk1>
        <a:sysClr val="windowText" lastClr="000000"/>
      </a:dk1>
      <a:lt1>
        <a:sysClr val="window" lastClr="FFFFFF"/>
      </a:lt1>
      <a:dk2>
        <a:srgbClr val="2E3A3C"/>
      </a:dk2>
      <a:lt2>
        <a:srgbClr val="EDE9E7"/>
      </a:lt2>
      <a:accent1>
        <a:srgbClr val="898470"/>
      </a:accent1>
      <a:accent2>
        <a:srgbClr val="7A8773"/>
      </a:accent2>
      <a:accent3>
        <a:srgbClr val="8C845E"/>
      </a:accent3>
      <a:accent4>
        <a:srgbClr val="9F7E56"/>
      </a:accent4>
      <a:accent5>
        <a:srgbClr val="9B7E69"/>
      </a:accent5>
      <a:accent6>
        <a:srgbClr val="AA7862"/>
      </a:accent6>
      <a:hlink>
        <a:srgbClr val="7A8773"/>
      </a:hlink>
      <a:folHlink>
        <a:srgbClr val="9F7E56"/>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985</TotalTime>
  <Words>879</Words>
  <Application>Microsoft Office PowerPoint</Application>
  <PresentationFormat>Widescreen</PresentationFormat>
  <Paragraphs>75</Paragraphs>
  <Slides>14</Slides>
  <Notes>13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Felix Titling</vt:lpstr>
      <vt:lpstr>Goudy Old Style</vt:lpstr>
      <vt:lpstr>ArchwayVTI</vt:lpstr>
      <vt:lpstr>Slaves to the Machine:  How artists are talking back to AI</vt:lpstr>
      <vt:lpstr>algorithms, the social media hustle &amp; income precarity</vt:lpstr>
      <vt:lpstr>procreate</vt:lpstr>
      <vt:lpstr>Adobe</vt:lpstr>
      <vt:lpstr>The law</vt:lpstr>
      <vt:lpstr>How are artists protecting their art? </vt:lpstr>
      <vt:lpstr>Is Glaze a TPM?</vt:lpstr>
      <vt:lpstr>DIGITal constitutionalism enhanced through moral rights?</vt:lpstr>
      <vt:lpstr>RIGHT OF INTEGRITY</vt:lpstr>
      <vt:lpstr>INDIGENOUS Communal moral rights Bill 2003</vt:lpstr>
      <vt:lpstr>Implementing collective moral rights for groups like Cara</vt:lpstr>
      <vt:lpstr>The why questions  </vt:lpstr>
      <vt:lpstr>The case for A MORAL RIGHT OF VERIFICATION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Marie Hadley</dc:creator>
  <cp:lastModifiedBy>Marie Hadley</cp:lastModifiedBy>
  <cp:revision>684</cp:revision>
  <dcterms:created xsi:type="dcterms:W3CDTF">2024-11-19T05:13:12Z</dcterms:created>
  <dcterms:modified xsi:type="dcterms:W3CDTF">2025-08-04T06:30:16Z</dcterms:modified>
</cp:coreProperties>
</file>