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0" r:id="rId2"/>
    <p:sldId id="272" r:id="rId3"/>
    <p:sldId id="258" r:id="rId4"/>
    <p:sldId id="259" r:id="rId5"/>
    <p:sldId id="260" r:id="rId6"/>
    <p:sldId id="261" r:id="rId7"/>
    <p:sldId id="266" r:id="rId8"/>
    <p:sldId id="265" r:id="rId9"/>
    <p:sldId id="268" r:id="rId10"/>
    <p:sldId id="275" r:id="rId11"/>
    <p:sldId id="274" r:id="rId12"/>
    <p:sldId id="273"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257478-C704-423D-9B20-514F0EAB384C}" v="2" dt="2025-08-04T20:59:38.5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50" autoAdjust="0"/>
    <p:restoredTop sz="94660"/>
  </p:normalViewPr>
  <p:slideViewPr>
    <p:cSldViewPr snapToGrid="0">
      <p:cViewPr varScale="1">
        <p:scale>
          <a:sx n="59" d="100"/>
          <a:sy n="59" d="100"/>
        </p:scale>
        <p:origin x="5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Hadley" userId="adfdfa6f-f91d-41fe-b5cc-d8d013c3d8aa" providerId="ADAL" clId="{19257478-C704-423D-9B20-514F0EAB384C}"/>
    <pc:docChg chg="delSld modSld">
      <pc:chgData name="Marie Hadley" userId="adfdfa6f-f91d-41fe-b5cc-d8d013c3d8aa" providerId="ADAL" clId="{19257478-C704-423D-9B20-514F0EAB384C}" dt="2025-08-04T20:59:03.978" v="29" actId="1076"/>
      <pc:docMkLst>
        <pc:docMk/>
      </pc:docMkLst>
      <pc:sldChg chg="addSp modSp mod">
        <pc:chgData name="Marie Hadley" userId="adfdfa6f-f91d-41fe-b5cc-d8d013c3d8aa" providerId="ADAL" clId="{19257478-C704-423D-9B20-514F0EAB384C}" dt="2025-08-04T20:59:03.978" v="29" actId="1076"/>
        <pc:sldMkLst>
          <pc:docMk/>
          <pc:sldMk cId="100733202" sldId="273"/>
        </pc:sldMkLst>
        <pc:spChg chg="add mod">
          <ac:chgData name="Marie Hadley" userId="adfdfa6f-f91d-41fe-b5cc-d8d013c3d8aa" providerId="ADAL" clId="{19257478-C704-423D-9B20-514F0EAB384C}" dt="2025-08-04T20:59:03.978" v="29" actId="1076"/>
          <ac:spMkLst>
            <pc:docMk/>
            <pc:sldMk cId="100733202" sldId="273"/>
            <ac:spMk id="3" creationId="{D7AA60C8-B3D0-2498-C09B-AB73A9009DAC}"/>
          </ac:spMkLst>
        </pc:spChg>
      </pc:sldChg>
      <pc:sldChg chg="del">
        <pc:chgData name="Marie Hadley" userId="adfdfa6f-f91d-41fe-b5cc-d8d013c3d8aa" providerId="ADAL" clId="{19257478-C704-423D-9B20-514F0EAB384C}" dt="2025-08-04T20:57:59.061" v="0" actId="2696"/>
        <pc:sldMkLst>
          <pc:docMk/>
          <pc:sldMk cId="2767960885"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15BBF-A64D-4C49-8130-E5187F8A9C5C}" type="datetimeFigureOut">
              <a:rPr lang="en-AU" smtClean="0"/>
              <a:t>5/08/2025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845C3-8C1A-4234-BF1D-1C62814383B5}" type="slidenum">
              <a:rPr lang="en-AU" smtClean="0"/>
              <a:t>‹#›</a:t>
            </a:fld>
            <a:endParaRPr lang="en-AU"/>
          </a:p>
        </p:txBody>
      </p:sp>
    </p:spTree>
    <p:extLst>
      <p:ext uri="{BB962C8B-B14F-4D97-AF65-F5344CB8AC3E}">
        <p14:creationId xmlns:p14="http://schemas.microsoft.com/office/powerpoint/2010/main" val="1354565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4D73B-B90B-12F7-82E8-790117FB53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4867664-7DD3-841D-23BD-150633EAFD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0A5D3FDF-98AA-A52A-D3DA-7826B2DC5D45}"/>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5" name="Footer Placeholder 4">
            <a:extLst>
              <a:ext uri="{FF2B5EF4-FFF2-40B4-BE49-F238E27FC236}">
                <a16:creationId xmlns:a16="http://schemas.microsoft.com/office/drawing/2014/main" id="{1614F056-5EC3-B5DD-7314-FECF1DD3D73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0BE6B052-301C-D67F-0CE3-889D9DA67F24}"/>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670954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E59D-0F24-BA6E-2B35-496EBF63380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5BDF115-4081-9B9C-3307-E4319E632C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898A362-135B-FA57-2D27-0BEF3FDDC11F}"/>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5" name="Footer Placeholder 4">
            <a:extLst>
              <a:ext uri="{FF2B5EF4-FFF2-40B4-BE49-F238E27FC236}">
                <a16:creationId xmlns:a16="http://schemas.microsoft.com/office/drawing/2014/main" id="{2BEF6513-16F2-16B3-3AC1-227129F3A62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F72C9F-0EBE-B593-2296-06CC88E85296}"/>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15046339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FC39A9-AC2C-D8D3-C789-821D6D90A8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28AC82B-452D-5B06-7646-309A5FED92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8563F0C-8CC2-6478-9E8E-E7E6841758EF}"/>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5" name="Footer Placeholder 4">
            <a:extLst>
              <a:ext uri="{FF2B5EF4-FFF2-40B4-BE49-F238E27FC236}">
                <a16:creationId xmlns:a16="http://schemas.microsoft.com/office/drawing/2014/main" id="{63047B80-17C0-390A-E9AA-12A7673A641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BA6C13D-0609-F41A-BAF1-94FEE41C34DF}"/>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367456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BE1C6-E613-7F3A-A640-AD09CBFECDB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0FC71D9-F36A-952C-04F3-FAF644CDA8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43B24DC-1298-7BDA-4F50-BFC6912F3625}"/>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5" name="Footer Placeholder 4">
            <a:extLst>
              <a:ext uri="{FF2B5EF4-FFF2-40B4-BE49-F238E27FC236}">
                <a16:creationId xmlns:a16="http://schemas.microsoft.com/office/drawing/2014/main" id="{F2960B7F-4990-CC38-67B8-1DCD3F368E0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20C8BCA-F77B-3F02-4331-41AE44C88D33}"/>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2856980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2441A-005C-B540-E121-2AB9C6181B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5E9C223-A395-C01C-461A-559B4030DE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8DF59F-AE06-EA85-D84E-D175B8F17EBA}"/>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5" name="Footer Placeholder 4">
            <a:extLst>
              <a:ext uri="{FF2B5EF4-FFF2-40B4-BE49-F238E27FC236}">
                <a16:creationId xmlns:a16="http://schemas.microsoft.com/office/drawing/2014/main" id="{4EAE6485-FEDA-E9B2-44B1-2744A3FA78E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C7D831C-AC05-E18D-FD9A-F807015E3C64}"/>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2546707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C9047-3CEF-773F-811A-C94813EB1FD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BA406915-77F6-B555-C399-A4014E00A2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948E9E8-53A7-5797-55F4-CC9E97AC66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F35210CD-A432-7527-9EBC-C673DB5D6EC8}"/>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6" name="Footer Placeholder 5">
            <a:extLst>
              <a:ext uri="{FF2B5EF4-FFF2-40B4-BE49-F238E27FC236}">
                <a16:creationId xmlns:a16="http://schemas.microsoft.com/office/drawing/2014/main" id="{B2827721-0006-BE0B-EE24-3BD68D37349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25E1C54-864F-4EA5-B91F-016EBBB1C6BA}"/>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1838428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11A5-7ABC-D09A-8E40-977D96DB393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FB04805A-F3E2-3A41-2352-91056B91EE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AB3DAE-98C2-52F6-A72C-B7F6762D66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452F192-F6EE-CBC5-353E-822F747219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0BEC6F-988F-13C4-FF0B-3ACA975F4C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C4187F7-016E-82C5-0EE7-7896AF14315B}"/>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8" name="Footer Placeholder 7">
            <a:extLst>
              <a:ext uri="{FF2B5EF4-FFF2-40B4-BE49-F238E27FC236}">
                <a16:creationId xmlns:a16="http://schemas.microsoft.com/office/drawing/2014/main" id="{44217E1D-0403-881B-4E79-4D0DF27E70A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A4C0240-0715-070B-E6A8-7EF649E01509}"/>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8173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50B1-45CF-13FF-EC1A-8E013FA39B2F}"/>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376D021D-25D6-38BA-D816-FFCD179DC2F8}"/>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4" name="Footer Placeholder 3">
            <a:extLst>
              <a:ext uri="{FF2B5EF4-FFF2-40B4-BE49-F238E27FC236}">
                <a16:creationId xmlns:a16="http://schemas.microsoft.com/office/drawing/2014/main" id="{52F06F85-8E6F-9BC7-108D-01700B890089}"/>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59DA0F15-62ED-43D0-4A5D-6EF715B87D0C}"/>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424232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19C5E-1B0E-F70C-594A-1933BF01799C}"/>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3" name="Footer Placeholder 2">
            <a:extLst>
              <a:ext uri="{FF2B5EF4-FFF2-40B4-BE49-F238E27FC236}">
                <a16:creationId xmlns:a16="http://schemas.microsoft.com/office/drawing/2014/main" id="{97069CBC-7CBF-F941-D46D-466DC4E42EF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4D226E2-380F-437F-70F5-45791F6C615C}"/>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326158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1BEB1-84F3-BF44-FE45-214C4EAE0E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484E306-7080-B4F1-8CE3-F4F5A1761E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129AC40-26DD-D3C0-A606-017E0BE6A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935F48-E4E1-A886-A2F5-EA7EDF4AB426}"/>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6" name="Footer Placeholder 5">
            <a:extLst>
              <a:ext uri="{FF2B5EF4-FFF2-40B4-BE49-F238E27FC236}">
                <a16:creationId xmlns:a16="http://schemas.microsoft.com/office/drawing/2014/main" id="{978E7B42-8E12-78D8-74D9-0B59378402C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35537DE-502F-680A-6803-2BDAEDB58C7F}"/>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185971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7FB6-06EC-2E35-8023-8F25EC815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5D42AD3D-F30C-4AA1-7867-B4F3C63E08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4D3BA525-2919-6537-3E2B-68482D5F0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E33879B-BEFB-57F8-5BA8-7F872CAC9DC8}"/>
              </a:ext>
            </a:extLst>
          </p:cNvPr>
          <p:cNvSpPr>
            <a:spLocks noGrp="1"/>
          </p:cNvSpPr>
          <p:nvPr>
            <p:ph type="dt" sz="half" idx="10"/>
          </p:nvPr>
        </p:nvSpPr>
        <p:spPr/>
        <p:txBody>
          <a:bodyPr/>
          <a:lstStyle/>
          <a:p>
            <a:fld id="{D7DFA97F-ADB5-4ED3-ADBD-58AA3E2AF7F1}" type="datetimeFigureOut">
              <a:rPr lang="en-AU" smtClean="0"/>
              <a:t>5/08/2025</a:t>
            </a:fld>
            <a:endParaRPr lang="en-AU"/>
          </a:p>
        </p:txBody>
      </p:sp>
      <p:sp>
        <p:nvSpPr>
          <p:cNvPr id="6" name="Footer Placeholder 5">
            <a:extLst>
              <a:ext uri="{FF2B5EF4-FFF2-40B4-BE49-F238E27FC236}">
                <a16:creationId xmlns:a16="http://schemas.microsoft.com/office/drawing/2014/main" id="{588C2699-14F1-A7A4-1CD9-B17EF80331E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2D9B59D-9736-1BDA-E989-CDF5A60013A8}"/>
              </a:ext>
            </a:extLst>
          </p:cNvPr>
          <p:cNvSpPr>
            <a:spLocks noGrp="1"/>
          </p:cNvSpPr>
          <p:nvPr>
            <p:ph type="sldNum" sz="quarter" idx="12"/>
          </p:nvPr>
        </p:nvSpPr>
        <p:spPr/>
        <p:txBody>
          <a:bodyPr/>
          <a:lstStyle/>
          <a:p>
            <a:fld id="{2C676221-CAE0-4761-A4C6-0BEB1881E0C2}" type="slidenum">
              <a:rPr lang="en-AU" smtClean="0"/>
              <a:t>‹#›</a:t>
            </a:fld>
            <a:endParaRPr lang="en-AU"/>
          </a:p>
        </p:txBody>
      </p:sp>
    </p:spTree>
    <p:extLst>
      <p:ext uri="{BB962C8B-B14F-4D97-AF65-F5344CB8AC3E}">
        <p14:creationId xmlns:p14="http://schemas.microsoft.com/office/powerpoint/2010/main" val="429434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B516CE-BCF7-2B35-987C-260AA75DA4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81DFE7D3-B996-D41C-AE3B-509DBA832C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1EA68B1-9335-6D6A-92CE-9F5ACA3ACC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DFA97F-ADB5-4ED3-ADBD-58AA3E2AF7F1}" type="datetimeFigureOut">
              <a:rPr lang="en-AU" smtClean="0"/>
              <a:t>5/08/2025</a:t>
            </a:fld>
            <a:endParaRPr lang="en-AU"/>
          </a:p>
        </p:txBody>
      </p:sp>
      <p:sp>
        <p:nvSpPr>
          <p:cNvPr id="5" name="Footer Placeholder 4">
            <a:extLst>
              <a:ext uri="{FF2B5EF4-FFF2-40B4-BE49-F238E27FC236}">
                <a16:creationId xmlns:a16="http://schemas.microsoft.com/office/drawing/2014/main" id="{6758903E-202D-52B6-9116-3374BF48F8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CCDB8A26-A4CF-4BFB-4B63-B063E19D45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C676221-CAE0-4761-A4C6-0BEB1881E0C2}" type="slidenum">
              <a:rPr lang="en-AU" smtClean="0"/>
              <a:t>‹#›</a:t>
            </a:fld>
            <a:endParaRPr lang="en-AU"/>
          </a:p>
        </p:txBody>
      </p:sp>
    </p:spTree>
    <p:extLst>
      <p:ext uri="{BB962C8B-B14F-4D97-AF65-F5344CB8AC3E}">
        <p14:creationId xmlns:p14="http://schemas.microsoft.com/office/powerpoint/2010/main" val="3124038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mailto:marie.hadley@newcastle.edu.au"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7FF1D-F72E-69D8-3DCA-DA9E8C949949}"/>
              </a:ext>
            </a:extLst>
          </p:cNvPr>
          <p:cNvSpPr>
            <a:spLocks noGrp="1"/>
          </p:cNvSpPr>
          <p:nvPr>
            <p:ph type="ctrTitle"/>
          </p:nvPr>
        </p:nvSpPr>
        <p:spPr>
          <a:xfrm>
            <a:off x="329891" y="274869"/>
            <a:ext cx="3440150" cy="2880925"/>
          </a:xfrm>
        </p:spPr>
        <p:txBody>
          <a:bodyPr>
            <a:noAutofit/>
          </a:bodyPr>
          <a:lstStyle/>
          <a:p>
            <a:r>
              <a:rPr lang="en-US" sz="4000" dirty="0"/>
              <a:t>The power and impact of artist-academic collaborations</a:t>
            </a:r>
            <a:endParaRPr lang="en-AU" sz="4000" dirty="0"/>
          </a:p>
        </p:txBody>
      </p:sp>
      <p:sp>
        <p:nvSpPr>
          <p:cNvPr id="3" name="Subtitle 2">
            <a:extLst>
              <a:ext uri="{FF2B5EF4-FFF2-40B4-BE49-F238E27FC236}">
                <a16:creationId xmlns:a16="http://schemas.microsoft.com/office/drawing/2014/main" id="{DF12B73D-EC8D-25F7-EF6D-EBBD142CD6C7}"/>
              </a:ext>
            </a:extLst>
          </p:cNvPr>
          <p:cNvSpPr>
            <a:spLocks noGrp="1"/>
          </p:cNvSpPr>
          <p:nvPr>
            <p:ph type="subTitle" idx="1"/>
          </p:nvPr>
        </p:nvSpPr>
        <p:spPr>
          <a:xfrm>
            <a:off x="665356" y="4527411"/>
            <a:ext cx="2769220" cy="1655762"/>
          </a:xfrm>
        </p:spPr>
        <p:txBody>
          <a:bodyPr>
            <a:normAutofit fontScale="92500" lnSpcReduction="10000"/>
          </a:bodyPr>
          <a:lstStyle/>
          <a:p>
            <a:r>
              <a:rPr lang="en-US" sz="2400" dirty="0"/>
              <a:t>Marie Hadley</a:t>
            </a:r>
          </a:p>
          <a:p>
            <a:r>
              <a:rPr lang="en-US" sz="2400" dirty="0"/>
              <a:t>School of Law and Justice, University of Newcastle, Australia</a:t>
            </a:r>
          </a:p>
          <a:p>
            <a:r>
              <a:rPr lang="en-US" sz="2100" dirty="0">
                <a:latin typeface="Arial" panose="020B0604020202020204" pitchFamily="34" charset="0"/>
                <a:cs typeface="Arial" panose="020B0604020202020204" pitchFamily="34" charset="0"/>
              </a:rPr>
              <a:t>@drmarieip.bsky.social</a:t>
            </a:r>
            <a:endParaRPr lang="en-AU" sz="2100" dirty="0">
              <a:latin typeface="Arial" panose="020B0604020202020204" pitchFamily="34" charset="0"/>
              <a:cs typeface="Arial" panose="020B0604020202020204" pitchFamily="34" charset="0"/>
            </a:endParaRPr>
          </a:p>
          <a:p>
            <a:endParaRPr lang="en-AU" sz="2400" dirty="0"/>
          </a:p>
          <a:p>
            <a:endParaRPr lang="en-AU" dirty="0"/>
          </a:p>
        </p:txBody>
      </p:sp>
      <p:pic>
        <p:nvPicPr>
          <p:cNvPr id="4" name="Picture 3" descr="A newspaper with two people in orange&#10;&#10;AI-generated content may be incorrect.">
            <a:extLst>
              <a:ext uri="{FF2B5EF4-FFF2-40B4-BE49-F238E27FC236}">
                <a16:creationId xmlns:a16="http://schemas.microsoft.com/office/drawing/2014/main" id="{FB8774E8-3950-4517-DF85-E0ADC60BF706}"/>
              </a:ext>
            </a:extLst>
          </p:cNvPr>
          <p:cNvPicPr>
            <a:picLocks noChangeAspect="1"/>
          </p:cNvPicPr>
          <p:nvPr/>
        </p:nvPicPr>
        <p:blipFill>
          <a:blip r:embed="rId2">
            <a:extLst>
              <a:ext uri="{28A0092B-C50C-407E-A947-70E740481C1C}">
                <a14:useLocalDpi xmlns:a14="http://schemas.microsoft.com/office/drawing/2010/main" val="0"/>
              </a:ext>
            </a:extLst>
          </a:blip>
          <a:srcRect b="4519"/>
          <a:stretch/>
        </p:blipFill>
        <p:spPr>
          <a:xfrm>
            <a:off x="4031974" y="0"/>
            <a:ext cx="8160026" cy="6875809"/>
          </a:xfrm>
          <a:prstGeom prst="rect">
            <a:avLst/>
          </a:prstGeom>
        </p:spPr>
      </p:pic>
    </p:spTree>
    <p:extLst>
      <p:ext uri="{BB962C8B-B14F-4D97-AF65-F5344CB8AC3E}">
        <p14:creationId xmlns:p14="http://schemas.microsoft.com/office/powerpoint/2010/main" val="3491727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people with scales&#10;&#10;AI-generated content may be incorrect.">
            <a:extLst>
              <a:ext uri="{FF2B5EF4-FFF2-40B4-BE49-F238E27FC236}">
                <a16:creationId xmlns:a16="http://schemas.microsoft.com/office/drawing/2014/main" id="{3FBD4A9F-B777-DD1B-E83E-72CDD9C54F1D}"/>
              </a:ext>
            </a:extLst>
          </p:cNvPr>
          <p:cNvPicPr>
            <a:picLocks noChangeAspect="1"/>
          </p:cNvPicPr>
          <p:nvPr/>
        </p:nvPicPr>
        <p:blipFill>
          <a:blip r:embed="rId2">
            <a:extLst>
              <a:ext uri="{28A0092B-C50C-407E-A947-70E740481C1C}">
                <a14:useLocalDpi xmlns:a14="http://schemas.microsoft.com/office/drawing/2010/main" val="0"/>
              </a:ext>
            </a:extLst>
          </a:blip>
          <a:srcRect t="120" b="686"/>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0C217FE-78FB-4D9B-3498-4F70A97265C5}"/>
              </a:ext>
            </a:extLst>
          </p:cNvPr>
          <p:cNvSpPr txBox="1"/>
          <p:nvPr/>
        </p:nvSpPr>
        <p:spPr>
          <a:xfrm>
            <a:off x="8000102" y="756013"/>
            <a:ext cx="3822189" cy="5602197"/>
          </a:xfrm>
          <a:prstGeom prst="rect">
            <a:avLst/>
          </a:prstGeom>
        </p:spPr>
        <p:txBody>
          <a:bodyPr vert="horz" lIns="91440" tIns="45720" rIns="91440" bIns="45720" rtlCol="0">
            <a:normAutofit fontScale="77500" lnSpcReduction="20000"/>
          </a:bodyPr>
          <a:lstStyle/>
          <a:p>
            <a:pPr algn="r">
              <a:lnSpc>
                <a:spcPct val="90000"/>
              </a:lnSpc>
              <a:spcAft>
                <a:spcPts val="600"/>
              </a:spcAft>
            </a:pPr>
            <a:r>
              <a:rPr lang="en-US" sz="2800" b="1" dirty="0">
                <a:effectLst/>
              </a:rPr>
              <a:t>‘</a:t>
            </a:r>
            <a:r>
              <a:rPr lang="en-US" sz="2800" dirty="0">
                <a:effectLst/>
              </a:rPr>
              <a:t>well you got, you know, Lady Justice, but it's a robot, so I was like, ‘Okay, so it's a mechanical justice, you know, there's bloody tipped scales. You, obviously something's not right there’. So I was like, ‘okay. It's mechanical justice. Isn't feeling anymore. It's just a robot. It's there to serve a purpose and because it doesn't have any feeling anymore, it is now actually doing more damage than good.’ … So, what's the context of that? Cause that's quite a bold statement on the justice system…. There's no ethics and morals in machines. So if Justice is a machine, what does that say?’</a:t>
            </a:r>
          </a:p>
          <a:p>
            <a:pPr indent="-228600" algn="r">
              <a:lnSpc>
                <a:spcPct val="90000"/>
              </a:lnSpc>
              <a:spcAft>
                <a:spcPts val="600"/>
              </a:spcAft>
              <a:buFont typeface="Arial" panose="020B0604020202020204" pitchFamily="34" charset="0"/>
              <a:buChar char="•"/>
            </a:pPr>
            <a:endParaRPr lang="en-US" sz="1600" dirty="0"/>
          </a:p>
        </p:txBody>
      </p:sp>
    </p:spTree>
    <p:extLst>
      <p:ext uri="{BB962C8B-B14F-4D97-AF65-F5344CB8AC3E}">
        <p14:creationId xmlns:p14="http://schemas.microsoft.com/office/powerpoint/2010/main" val="2795164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3AFC74-F890-AA0A-9742-1F6B68DE9A99}"/>
              </a:ext>
            </a:extLst>
          </p:cNvPr>
          <p:cNvSpPr txBox="1"/>
          <p:nvPr/>
        </p:nvSpPr>
        <p:spPr>
          <a:xfrm>
            <a:off x="729975" y="239205"/>
            <a:ext cx="5150604" cy="6001836"/>
          </a:xfrm>
          <a:prstGeom prst="rect">
            <a:avLst/>
          </a:prstGeom>
          <a:noFill/>
        </p:spPr>
        <p:txBody>
          <a:bodyPr wrap="square" rtlCol="0">
            <a:spAutoFit/>
          </a:bodyPr>
          <a:lstStyle/>
          <a:p>
            <a:pPr>
              <a:lnSpc>
                <a:spcPct val="115000"/>
              </a:lnSpc>
              <a:spcAft>
                <a:spcPts val="800"/>
              </a:spcAft>
            </a:pPr>
            <a:endParaRPr lang="en-AU" sz="2200" dirty="0">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en-AU" sz="2200" dirty="0">
                <a:effectLst/>
                <a:latin typeface="Arial" panose="020B0604020202020204" pitchFamily="34" charset="0"/>
                <a:ea typeface="Arial" panose="020B0604020202020204" pitchFamily="34" charset="0"/>
                <a:cs typeface="Arial" panose="020B0604020202020204" pitchFamily="34" charset="0"/>
              </a:rPr>
              <a:t>‘I didn’t expect this to be a successful learning activity. The presentation of it in our coursework, I kind of, my first reaction was, “Oh, here we go again. Uh, is this worth considering? Am I </a:t>
            </a:r>
            <a:r>
              <a:rPr lang="en-AU" sz="2200" dirty="0" err="1">
                <a:effectLst/>
                <a:latin typeface="Arial" panose="020B0604020202020204" pitchFamily="34" charset="0"/>
                <a:ea typeface="Arial" panose="020B0604020202020204" pitchFamily="34" charset="0"/>
                <a:cs typeface="Arial" panose="020B0604020202020204" pitchFamily="34" charset="0"/>
              </a:rPr>
              <a:t>gonna</a:t>
            </a:r>
            <a:r>
              <a:rPr lang="en-AU" sz="2200" dirty="0">
                <a:effectLst/>
                <a:latin typeface="Arial" panose="020B0604020202020204" pitchFamily="34" charset="0"/>
                <a:ea typeface="Arial" panose="020B0604020202020204" pitchFamily="34" charset="0"/>
                <a:cs typeface="Arial" panose="020B0604020202020204" pitchFamily="34" charset="0"/>
              </a:rPr>
              <a:t> be examined on this?” And then after looking at the questions a bit and having a quick read of the … text alongside it, after that context I guess. And then, and then, “ah, okay, we should stop and have a think about this.” And then, yeah, I think the learning activity did what it was supposed to do: prompt thought.’</a:t>
            </a:r>
            <a:endParaRPr lang="en-AU" sz="22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descr="A black and white text&#10;&#10;AI-generated content may be incorrect.">
            <a:extLst>
              <a:ext uri="{FF2B5EF4-FFF2-40B4-BE49-F238E27FC236}">
                <a16:creationId xmlns:a16="http://schemas.microsoft.com/office/drawing/2014/main" id="{6F7A076F-3CB3-186D-2A24-1ED9CBAD17EC}"/>
              </a:ext>
            </a:extLst>
          </p:cNvPr>
          <p:cNvPicPr>
            <a:picLocks noChangeAspect="1"/>
          </p:cNvPicPr>
          <p:nvPr/>
        </p:nvPicPr>
        <p:blipFill>
          <a:blip r:embed="rId2">
            <a:extLst>
              <a:ext uri="{28A0092B-C50C-407E-A947-70E740481C1C}">
                <a14:useLocalDpi xmlns:a14="http://schemas.microsoft.com/office/drawing/2010/main" val="0"/>
              </a:ext>
            </a:extLst>
          </a:blip>
          <a:srcRect t="6743" b="7754"/>
          <a:stretch/>
        </p:blipFill>
        <p:spPr>
          <a:xfrm>
            <a:off x="6563329" y="378821"/>
            <a:ext cx="5309695" cy="2587081"/>
          </a:xfrm>
          <a:prstGeom prst="rect">
            <a:avLst/>
          </a:prstGeom>
        </p:spPr>
      </p:pic>
      <p:sp>
        <p:nvSpPr>
          <p:cNvPr id="6" name="TextBox 5">
            <a:extLst>
              <a:ext uri="{FF2B5EF4-FFF2-40B4-BE49-F238E27FC236}">
                <a16:creationId xmlns:a16="http://schemas.microsoft.com/office/drawing/2014/main" id="{CB495F94-BDD4-0747-ADEA-C4E60F4E23EF}"/>
              </a:ext>
            </a:extLst>
          </p:cNvPr>
          <p:cNvSpPr txBox="1"/>
          <p:nvPr/>
        </p:nvSpPr>
        <p:spPr>
          <a:xfrm>
            <a:off x="6563328" y="3402419"/>
            <a:ext cx="5309695" cy="3892096"/>
          </a:xfrm>
          <a:prstGeom prst="rect">
            <a:avLst/>
          </a:prstGeom>
        </p:spPr>
        <p:txBody>
          <a:bodyPr vert="horz" lIns="91440" tIns="45720" rIns="91440" bIns="45720" rtlCol="0" anchor="ctr">
            <a:normAutofit/>
          </a:bodyPr>
          <a:lstStyle/>
          <a:p>
            <a:pPr>
              <a:lnSpc>
                <a:spcPct val="90000"/>
              </a:lnSpc>
              <a:spcAft>
                <a:spcPts val="600"/>
              </a:spcAft>
            </a:pPr>
            <a:r>
              <a:rPr lang="en-AU" sz="2400" dirty="0">
                <a:solidFill>
                  <a:srgbClr val="808080"/>
                </a:solidFill>
                <a:effectLst/>
                <a:latin typeface="Arial" panose="020B0604020202020204" pitchFamily="34" charset="0"/>
                <a:ea typeface="Arial" panose="020B0604020202020204" pitchFamily="34" charset="0"/>
                <a:cs typeface="Arial" panose="020B0604020202020204" pitchFamily="34" charset="0"/>
              </a:rPr>
              <a:t>‘</a:t>
            </a:r>
            <a:r>
              <a:rPr lang="en-AU" sz="2400" dirty="0">
                <a:effectLst/>
                <a:latin typeface="Arial" panose="020B0604020202020204" pitchFamily="34" charset="0"/>
                <a:ea typeface="Arial" panose="020B0604020202020204" pitchFamily="34" charset="0"/>
                <a:cs typeface="Arial" panose="020B0604020202020204" pitchFamily="34" charset="0"/>
              </a:rPr>
              <a:t>I liked it … but initially I was like, ‘Okay, I've, this is my fifth year of law now’. Usually it's very like, ‘Here's the legislation, here's the case law. Piece '</a:t>
            </a:r>
            <a:r>
              <a:rPr lang="en-AU" sz="2400" dirty="0" err="1">
                <a:effectLst/>
                <a:latin typeface="Arial" panose="020B0604020202020204" pitchFamily="34" charset="0"/>
                <a:ea typeface="Arial" panose="020B0604020202020204" pitchFamily="34" charset="0"/>
                <a:cs typeface="Arial" panose="020B0604020202020204" pitchFamily="34" charset="0"/>
              </a:rPr>
              <a:t>em</a:t>
            </a:r>
            <a:r>
              <a:rPr lang="en-AU" sz="2400" dirty="0">
                <a:effectLst/>
                <a:latin typeface="Arial" panose="020B0604020202020204" pitchFamily="34" charset="0"/>
                <a:ea typeface="Arial" panose="020B0604020202020204" pitchFamily="34" charset="0"/>
                <a:cs typeface="Arial" panose="020B0604020202020204" pitchFamily="34" charset="0"/>
              </a:rPr>
              <a:t> together, work it out’. …  So I was like, ‘I have to speak about what I think, like this is crazy’. </a:t>
            </a:r>
          </a:p>
          <a:p>
            <a:pPr>
              <a:lnSpc>
                <a:spcPct val="90000"/>
              </a:lnSpc>
              <a:spcAft>
                <a:spcPts val="600"/>
              </a:spcAft>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797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standing in front of a framed picture&#10;&#10;AI-generated content may be incorrect.">
            <a:extLst>
              <a:ext uri="{FF2B5EF4-FFF2-40B4-BE49-F238E27FC236}">
                <a16:creationId xmlns:a16="http://schemas.microsoft.com/office/drawing/2014/main" id="{46722B29-BE51-F780-4DE2-8E10F44DA8E4}"/>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D7EA593D-A59D-5FC0-76EF-6C69EAF355C6}"/>
              </a:ext>
            </a:extLst>
          </p:cNvPr>
          <p:cNvSpPr>
            <a:spLocks noGrp="1"/>
          </p:cNvSpPr>
          <p:nvPr>
            <p:ph type="ctrTitle"/>
          </p:nvPr>
        </p:nvSpPr>
        <p:spPr>
          <a:xfrm>
            <a:off x="1674313" y="237995"/>
            <a:ext cx="9144000" cy="991582"/>
          </a:xfrm>
        </p:spPr>
        <p:txBody>
          <a:bodyPr>
            <a:normAutofit/>
          </a:bodyPr>
          <a:lstStyle/>
          <a:p>
            <a:r>
              <a:rPr lang="en-US" dirty="0">
                <a:solidFill>
                  <a:srgbClr val="FFFFFF"/>
                </a:solidFill>
              </a:rPr>
              <a:t>Where to from here?</a:t>
            </a:r>
            <a:endParaRPr lang="en-AU" dirty="0">
              <a:solidFill>
                <a:srgbClr val="FFFFFF"/>
              </a:solidFill>
            </a:endParaRPr>
          </a:p>
        </p:txBody>
      </p:sp>
      <p:sp>
        <p:nvSpPr>
          <p:cNvPr id="3" name="TextBox 2">
            <a:extLst>
              <a:ext uri="{FF2B5EF4-FFF2-40B4-BE49-F238E27FC236}">
                <a16:creationId xmlns:a16="http://schemas.microsoft.com/office/drawing/2014/main" id="{D7AA60C8-B3D0-2498-C09B-AB73A9009DAC}"/>
              </a:ext>
            </a:extLst>
          </p:cNvPr>
          <p:cNvSpPr txBox="1"/>
          <p:nvPr/>
        </p:nvSpPr>
        <p:spPr>
          <a:xfrm>
            <a:off x="195943" y="6304002"/>
            <a:ext cx="4005943" cy="369332"/>
          </a:xfrm>
          <a:prstGeom prst="rect">
            <a:avLst/>
          </a:prstGeom>
          <a:noFill/>
        </p:spPr>
        <p:txBody>
          <a:bodyPr wrap="square" rtlCol="0">
            <a:spAutoFit/>
          </a:bodyPr>
          <a:lstStyle/>
          <a:p>
            <a:r>
              <a:rPr lang="en-AU" dirty="0"/>
              <a:t>Photograph by Jade Goodwin</a:t>
            </a:r>
          </a:p>
        </p:txBody>
      </p:sp>
    </p:spTree>
    <p:extLst>
      <p:ext uri="{BB962C8B-B14F-4D97-AF65-F5344CB8AC3E}">
        <p14:creationId xmlns:p14="http://schemas.microsoft.com/office/powerpoint/2010/main" val="1007332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AFC64F3-5B49-7A8B-8129-4A9BF6E2999C}"/>
              </a:ext>
            </a:extLst>
          </p:cNvPr>
          <p:cNvSpPr txBox="1"/>
          <p:nvPr/>
        </p:nvSpPr>
        <p:spPr>
          <a:xfrm>
            <a:off x="696493" y="505122"/>
            <a:ext cx="10543007" cy="5016758"/>
          </a:xfrm>
          <a:prstGeom prst="rect">
            <a:avLst/>
          </a:prstGeom>
          <a:noFill/>
        </p:spPr>
        <p:txBody>
          <a:bodyPr wrap="square" rtlCol="0">
            <a:spAutoFit/>
          </a:bodyPr>
          <a:lstStyle/>
          <a:p>
            <a:endParaRPr lang="en-US" sz="2000" dirty="0">
              <a:cs typeface="Arial" panose="020B0604020202020204" pitchFamily="34" charset="0"/>
            </a:endParaRPr>
          </a:p>
          <a:p>
            <a:pPr marL="342900" indent="-342900">
              <a:buFont typeface="Arial" panose="020B0604020202020204" pitchFamily="34" charset="0"/>
              <a:buChar char="•"/>
            </a:pPr>
            <a:r>
              <a:rPr lang="en-US" sz="2000" dirty="0">
                <a:cs typeface="Arial" panose="020B0604020202020204" pitchFamily="34" charset="0"/>
              </a:rPr>
              <a:t>Marie Hadley &amp; Travis De Vries, ‘Entropy Awakening or Tear it Down? A conversation about contested statues’ forthcoming in </a:t>
            </a:r>
            <a:r>
              <a:rPr lang="en-US" sz="2000" i="1" dirty="0">
                <a:cs typeface="Arial" panose="020B0604020202020204" pitchFamily="34" charset="0"/>
              </a:rPr>
              <a:t>Law and Humanities </a:t>
            </a:r>
            <a:r>
              <a:rPr lang="en-US" sz="2000" dirty="0">
                <a:cs typeface="Arial" panose="020B0604020202020204" pitchFamily="34" charset="0"/>
              </a:rPr>
              <a:t>(2025)</a:t>
            </a:r>
            <a:endParaRPr lang="en-US" sz="2000" i="1" dirty="0">
              <a:cs typeface="Arial" panose="020B0604020202020204" pitchFamily="34" charset="0"/>
            </a:endParaRPr>
          </a:p>
          <a:p>
            <a:pPr marL="342900" indent="-342900">
              <a:buFont typeface="Arial" panose="020B0604020202020204" pitchFamily="34" charset="0"/>
              <a:buChar char="•"/>
            </a:pPr>
            <a:r>
              <a:rPr lang="en-US" sz="2000" dirty="0">
                <a:cs typeface="Arial" panose="020B0604020202020204" pitchFamily="34" charset="0"/>
              </a:rPr>
              <a:t>Marie Hadley &amp; Travis De Vries,</a:t>
            </a:r>
            <a:r>
              <a:rPr lang="en-US" sz="2000" b="0" dirty="0">
                <a:solidFill>
                  <a:srgbClr val="000000"/>
                </a:solidFill>
                <a:effectLst/>
              </a:rPr>
              <a:t> </a:t>
            </a:r>
            <a:r>
              <a:rPr lang="en-US" sz="2000" b="0" i="0" dirty="0">
                <a:solidFill>
                  <a:srgbClr val="000000"/>
                </a:solidFill>
                <a:effectLst/>
              </a:rPr>
              <a:t>'Teaching Critical Thinking about Intellectual Property Law and Justice through Art’, forthcoming in </a:t>
            </a:r>
            <a:r>
              <a:rPr lang="en-US" sz="2000" b="0" i="1" dirty="0" err="1">
                <a:solidFill>
                  <a:srgbClr val="000000"/>
                </a:solidFill>
                <a:effectLst/>
              </a:rPr>
              <a:t>Indigenising</a:t>
            </a:r>
            <a:r>
              <a:rPr lang="en-US" sz="2000" b="0" i="1" dirty="0">
                <a:solidFill>
                  <a:srgbClr val="000000"/>
                </a:solidFill>
                <a:effectLst/>
              </a:rPr>
              <a:t> Teaching, Learning, and the Student Experience</a:t>
            </a:r>
            <a:r>
              <a:rPr lang="en-US" sz="2000" dirty="0">
                <a:solidFill>
                  <a:srgbClr val="000000"/>
                </a:solidFill>
              </a:rPr>
              <a:t> (</a:t>
            </a:r>
            <a:r>
              <a:rPr lang="en-US" sz="2000" b="0" i="0" dirty="0">
                <a:solidFill>
                  <a:srgbClr val="000000"/>
                </a:solidFill>
                <a:effectLst/>
              </a:rPr>
              <a:t>Open Education Resources Collective) (2025)</a:t>
            </a:r>
          </a:p>
          <a:p>
            <a:pPr marL="342900" indent="-342900">
              <a:buFont typeface="Arial" panose="020B0604020202020204" pitchFamily="34" charset="0"/>
              <a:buChar char="•"/>
            </a:pPr>
            <a:r>
              <a:rPr lang="en-US" sz="2000" b="0" i="0" dirty="0">
                <a:solidFill>
                  <a:srgbClr val="000000"/>
                </a:solidFill>
                <a:effectLst/>
              </a:rPr>
              <a:t>Marie Hadley, Sarah Hook, Nikolas Orr, 'Ideological Vandalism of Public Statues: Copyright, the Moral Right of Integrity and Racial Justice',</a:t>
            </a:r>
            <a:r>
              <a:rPr lang="en-US" sz="2000" b="0" i="1" dirty="0">
                <a:solidFill>
                  <a:srgbClr val="000000"/>
                </a:solidFill>
                <a:effectLst/>
              </a:rPr>
              <a:t> Griffith Journal of Law and Human Dignity,</a:t>
            </a:r>
            <a:r>
              <a:rPr lang="en-US" sz="2000" b="0" i="0" dirty="0">
                <a:solidFill>
                  <a:srgbClr val="000000"/>
                </a:solidFill>
                <a:effectLst/>
              </a:rPr>
              <a:t> 9 (2022) </a:t>
            </a:r>
            <a:endParaRPr lang="en-US" sz="2000" i="1" dirty="0">
              <a:cs typeface="Arial" panose="020B0604020202020204" pitchFamily="34" charset="0"/>
            </a:endParaRPr>
          </a:p>
          <a:p>
            <a:endParaRPr lang="en-US" sz="2000" i="1" dirty="0">
              <a:cs typeface="Arial" panose="020B0604020202020204" pitchFamily="34" charset="0"/>
            </a:endParaRPr>
          </a:p>
          <a:p>
            <a:endParaRPr lang="en-US" sz="2000" i="1" dirty="0">
              <a:cs typeface="Arial" panose="020B0604020202020204" pitchFamily="34" charset="0"/>
            </a:endParaRPr>
          </a:p>
          <a:p>
            <a:r>
              <a:rPr lang="en-US" sz="2000" dirty="0">
                <a:cs typeface="Arial" panose="020B0604020202020204" pitchFamily="34" charset="0"/>
              </a:rPr>
              <a:t>Any questions? I’d love to hear from you.</a:t>
            </a:r>
          </a:p>
          <a:p>
            <a:endParaRPr lang="en-US" sz="2000" dirty="0">
              <a:cs typeface="Arial" panose="020B0604020202020204" pitchFamily="34" charset="0"/>
            </a:endParaRPr>
          </a:p>
          <a:p>
            <a:r>
              <a:rPr lang="en-US" sz="2000" dirty="0">
                <a:cs typeface="Arial" panose="020B0604020202020204" pitchFamily="34" charset="0"/>
              </a:rPr>
              <a:t>Contact me:</a:t>
            </a:r>
          </a:p>
          <a:p>
            <a:r>
              <a:rPr lang="en-US" sz="2000" dirty="0">
                <a:cs typeface="Arial" panose="020B0604020202020204" pitchFamily="34" charset="0"/>
              </a:rPr>
              <a:t>E: </a:t>
            </a:r>
            <a:r>
              <a:rPr lang="en-US" sz="2000" dirty="0">
                <a:cs typeface="Arial" panose="020B0604020202020204" pitchFamily="34" charset="0"/>
                <a:hlinkClick r:id="rId2"/>
              </a:rPr>
              <a:t>marie.hadley@newcastle.edu.au</a:t>
            </a:r>
            <a:endParaRPr lang="en-US" sz="2000" dirty="0">
              <a:cs typeface="Arial" panose="020B0604020202020204" pitchFamily="34" charset="0"/>
            </a:endParaRPr>
          </a:p>
          <a:p>
            <a:r>
              <a:rPr lang="en-US" sz="2000" dirty="0">
                <a:cs typeface="Arial" panose="020B0604020202020204" pitchFamily="34" charset="0"/>
              </a:rPr>
              <a:t>Bluesky: @drmarieip.bsky.social</a:t>
            </a:r>
            <a:endParaRPr lang="en-AU" sz="2000" dirty="0">
              <a:cs typeface="Arial" panose="020B0604020202020204" pitchFamily="34" charset="0"/>
            </a:endParaRPr>
          </a:p>
        </p:txBody>
      </p:sp>
      <p:pic>
        <p:nvPicPr>
          <p:cNvPr id="9" name="Picture 8" descr="A person and person sitting in chairs looking at a book&#10;&#10;AI-generated content may be incorrect.">
            <a:extLst>
              <a:ext uri="{FF2B5EF4-FFF2-40B4-BE49-F238E27FC236}">
                <a16:creationId xmlns:a16="http://schemas.microsoft.com/office/drawing/2014/main" id="{A4C38771-F2FB-B355-BADF-AE4FAFAFF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4891" y="3736993"/>
            <a:ext cx="4994609" cy="2805565"/>
          </a:xfrm>
          <a:prstGeom prst="rect">
            <a:avLst/>
          </a:prstGeom>
        </p:spPr>
      </p:pic>
    </p:spTree>
    <p:extLst>
      <p:ext uri="{BB962C8B-B14F-4D97-AF65-F5344CB8AC3E}">
        <p14:creationId xmlns:p14="http://schemas.microsoft.com/office/powerpoint/2010/main" val="3710100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ffiti on stairs in front of a building&#10;&#10;AI-generated content may be incorrect.">
            <a:extLst>
              <a:ext uri="{FF2B5EF4-FFF2-40B4-BE49-F238E27FC236}">
                <a16:creationId xmlns:a16="http://schemas.microsoft.com/office/drawing/2014/main" id="{DDE650B8-C220-3DF2-773A-2B65CCC0E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962" y="565992"/>
            <a:ext cx="6521155" cy="5091500"/>
          </a:xfrm>
          <a:prstGeom prst="rect">
            <a:avLst/>
          </a:prstGeom>
        </p:spPr>
      </p:pic>
      <p:pic>
        <p:nvPicPr>
          <p:cNvPr id="5" name="Picture 4" descr="A statue of a person on a horse with graffiti on the side&#10;&#10;AI-generated content may be incorrect.">
            <a:extLst>
              <a:ext uri="{FF2B5EF4-FFF2-40B4-BE49-F238E27FC236}">
                <a16:creationId xmlns:a16="http://schemas.microsoft.com/office/drawing/2014/main" id="{12E90A4E-B198-7D84-37A6-880710CDB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347" y="565992"/>
            <a:ext cx="4073200" cy="5091500"/>
          </a:xfrm>
          <a:prstGeom prst="rect">
            <a:avLst/>
          </a:prstGeom>
        </p:spPr>
      </p:pic>
      <p:sp>
        <p:nvSpPr>
          <p:cNvPr id="6" name="TextBox 5">
            <a:extLst>
              <a:ext uri="{FF2B5EF4-FFF2-40B4-BE49-F238E27FC236}">
                <a16:creationId xmlns:a16="http://schemas.microsoft.com/office/drawing/2014/main" id="{0B0E1613-4229-FAB6-DC38-A886818B2253}"/>
              </a:ext>
            </a:extLst>
          </p:cNvPr>
          <p:cNvSpPr txBox="1"/>
          <p:nvPr/>
        </p:nvSpPr>
        <p:spPr>
          <a:xfrm>
            <a:off x="871163" y="5974884"/>
            <a:ext cx="6521155" cy="584775"/>
          </a:xfrm>
          <a:prstGeom prst="rect">
            <a:avLst/>
          </a:prstGeom>
          <a:noFill/>
        </p:spPr>
        <p:txBody>
          <a:bodyPr wrap="square" rtlCol="0">
            <a:spAutoFit/>
          </a:bodyPr>
          <a:lstStyle/>
          <a:p>
            <a:r>
              <a:rPr lang="en-AU" sz="1400" i="0" dirty="0">
                <a:effectLst/>
                <a:latin typeface="+mj-lt"/>
                <a:ea typeface="Calibri" panose="020F0502020204030204" pitchFamily="34" charset="0"/>
                <a:cs typeface="Times New Roman" panose="02020603050405020304" pitchFamily="18" charset="0"/>
              </a:rPr>
              <a:t>BLM-019 2020 © </a:t>
            </a:r>
            <a:r>
              <a:rPr lang="en-AU" sz="1400" i="0" dirty="0" err="1">
                <a:effectLst/>
                <a:latin typeface="+mj-lt"/>
                <a:ea typeface="Calibri" panose="020F0502020204030204" pitchFamily="34" charset="0"/>
                <a:cs typeface="Times New Roman" panose="02020603050405020304" pitchFamily="18" charset="0"/>
              </a:rPr>
              <a:t>i</a:t>
            </a:r>
            <a:r>
              <a:rPr lang="en-AU" sz="1400" i="0" dirty="0">
                <a:effectLst/>
                <a:latin typeface="+mj-lt"/>
                <a:ea typeface="Calibri" panose="020F0502020204030204" pitchFamily="34" charset="0"/>
                <a:cs typeface="Times New Roman" panose="02020603050405020304" pitchFamily="18" charset="0"/>
              </a:rPr>
              <a:t> threw a guitar at him. CC BY 2.0 License via Wikimedia Commons</a:t>
            </a:r>
            <a:endParaRPr lang="en-AU" sz="1400" i="1" dirty="0">
              <a:effectLst/>
              <a:latin typeface="+mj-lt"/>
              <a:ea typeface="Calibri" panose="020F0502020204030204" pitchFamily="34" charset="0"/>
              <a:cs typeface="Times New Roman" panose="02020603050405020304" pitchFamily="18" charset="0"/>
            </a:endParaRPr>
          </a:p>
          <a:p>
            <a:endParaRPr lang="en-AU" dirty="0"/>
          </a:p>
        </p:txBody>
      </p:sp>
      <p:sp>
        <p:nvSpPr>
          <p:cNvPr id="7" name="TextBox 6">
            <a:extLst>
              <a:ext uri="{FF2B5EF4-FFF2-40B4-BE49-F238E27FC236}">
                <a16:creationId xmlns:a16="http://schemas.microsoft.com/office/drawing/2014/main" id="{47C9699F-F58E-7903-BF6A-7B77568EE09F}"/>
              </a:ext>
            </a:extLst>
          </p:cNvPr>
          <p:cNvSpPr txBox="1"/>
          <p:nvPr/>
        </p:nvSpPr>
        <p:spPr>
          <a:xfrm>
            <a:off x="7657347" y="5995047"/>
            <a:ext cx="4073200" cy="800219"/>
          </a:xfrm>
          <a:prstGeom prst="rect">
            <a:avLst/>
          </a:prstGeom>
          <a:noFill/>
        </p:spPr>
        <p:txBody>
          <a:bodyPr wrap="square" rtlCol="0">
            <a:spAutoFit/>
          </a:bodyPr>
          <a:lstStyle/>
          <a:p>
            <a:pPr algn="ctr"/>
            <a:r>
              <a:rPr lang="en-AU" sz="1400" i="0" dirty="0">
                <a:effectLst/>
                <a:latin typeface="+mj-lt"/>
                <a:ea typeface="Calibri" panose="020F0502020204030204" pitchFamily="34" charset="0"/>
                <a:cs typeface="Times New Roman" panose="02020603050405020304" pitchFamily="18" charset="0"/>
              </a:rPr>
              <a:t>RVA 2020 2020 © </a:t>
            </a:r>
            <a:r>
              <a:rPr lang="en-AU" sz="1400" i="0" dirty="0" err="1">
                <a:effectLst/>
                <a:latin typeface="+mj-lt"/>
                <a:ea typeface="Calibri" panose="020F0502020204030204" pitchFamily="34" charset="0"/>
                <a:cs typeface="Times New Roman" panose="02020603050405020304" pitchFamily="18" charset="0"/>
              </a:rPr>
              <a:t>Mobilus</a:t>
            </a:r>
            <a:r>
              <a:rPr lang="en-AU" sz="1400" i="0" dirty="0">
                <a:effectLst/>
                <a:latin typeface="+mj-lt"/>
                <a:ea typeface="Calibri" panose="020F0502020204030204" pitchFamily="34" charset="0"/>
                <a:cs typeface="Times New Roman" panose="02020603050405020304" pitchFamily="18" charset="0"/>
              </a:rPr>
              <a:t> In </a:t>
            </a:r>
            <a:r>
              <a:rPr lang="en-AU" sz="1400" i="0" dirty="0" err="1">
                <a:effectLst/>
                <a:latin typeface="+mj-lt"/>
                <a:ea typeface="Calibri" panose="020F0502020204030204" pitchFamily="34" charset="0"/>
                <a:cs typeface="Times New Roman" panose="02020603050405020304" pitchFamily="18" charset="0"/>
              </a:rPr>
              <a:t>Mobili</a:t>
            </a:r>
            <a:r>
              <a:rPr lang="en-AU" sz="1400" i="0" dirty="0">
                <a:effectLst/>
                <a:latin typeface="+mj-lt"/>
                <a:ea typeface="Calibri" panose="020F0502020204030204" pitchFamily="34" charset="0"/>
                <a:cs typeface="Times New Roman" panose="02020603050405020304" pitchFamily="18" charset="0"/>
              </a:rPr>
              <a:t>. CC BY-SA 2.0 License via Wikimedia Commons</a:t>
            </a:r>
            <a:endParaRPr lang="en-AU" sz="1400" i="1" dirty="0">
              <a:effectLst/>
              <a:latin typeface="+mj-lt"/>
              <a:ea typeface="Calibri" panose="020F0502020204030204" pitchFamily="34" charset="0"/>
              <a:cs typeface="Times New Roman" panose="02020603050405020304" pitchFamily="18" charset="0"/>
            </a:endParaRPr>
          </a:p>
          <a:p>
            <a:endParaRPr lang="en-AU" dirty="0"/>
          </a:p>
        </p:txBody>
      </p:sp>
    </p:spTree>
    <p:extLst>
      <p:ext uri="{BB962C8B-B14F-4D97-AF65-F5344CB8AC3E}">
        <p14:creationId xmlns:p14="http://schemas.microsoft.com/office/powerpoint/2010/main" val="2494047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ulling a statue&#10;&#10;AI-generated content may be incorrect.">
            <a:extLst>
              <a:ext uri="{FF2B5EF4-FFF2-40B4-BE49-F238E27FC236}">
                <a16:creationId xmlns:a16="http://schemas.microsoft.com/office/drawing/2014/main" id="{6356881E-34EC-E57D-5E8B-80D371058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7634" y="488751"/>
            <a:ext cx="7956731" cy="5556450"/>
          </a:xfrm>
          <a:prstGeom prst="rect">
            <a:avLst/>
          </a:prstGeom>
        </p:spPr>
      </p:pic>
      <p:sp>
        <p:nvSpPr>
          <p:cNvPr id="6" name="TextBox 5">
            <a:extLst>
              <a:ext uri="{FF2B5EF4-FFF2-40B4-BE49-F238E27FC236}">
                <a16:creationId xmlns:a16="http://schemas.microsoft.com/office/drawing/2014/main" id="{3D42F8A7-8E9E-CFD9-C9E1-50FF6E394242}"/>
              </a:ext>
            </a:extLst>
          </p:cNvPr>
          <p:cNvSpPr txBox="1"/>
          <p:nvPr/>
        </p:nvSpPr>
        <p:spPr>
          <a:xfrm>
            <a:off x="3600450" y="6184583"/>
            <a:ext cx="4991100" cy="369332"/>
          </a:xfrm>
          <a:prstGeom prst="rect">
            <a:avLst/>
          </a:prstGeom>
          <a:noFill/>
        </p:spPr>
        <p:txBody>
          <a:bodyPr wrap="square" rtlCol="0">
            <a:spAutoFit/>
          </a:bodyPr>
          <a:lstStyle/>
          <a:p>
            <a:r>
              <a:rPr lang="en-US" dirty="0"/>
              <a:t>Tear it Down (Cook Falling), Travis De Vries (2019)</a:t>
            </a:r>
            <a:endParaRPr lang="en-AU" dirty="0"/>
          </a:p>
        </p:txBody>
      </p:sp>
    </p:spTree>
    <p:extLst>
      <p:ext uri="{BB962C8B-B14F-4D97-AF65-F5344CB8AC3E}">
        <p14:creationId xmlns:p14="http://schemas.microsoft.com/office/powerpoint/2010/main" val="3807382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drawing of a group of people&#10;&#10;AI-generated content may be incorrect.">
            <a:extLst>
              <a:ext uri="{FF2B5EF4-FFF2-40B4-BE49-F238E27FC236}">
                <a16:creationId xmlns:a16="http://schemas.microsoft.com/office/drawing/2014/main" id="{0B90A7C4-0ABB-7BF9-EFCE-27C76DCB883E}"/>
              </a:ext>
            </a:extLst>
          </p:cNvPr>
          <p:cNvPicPr>
            <a:picLocks noChangeAspect="1"/>
          </p:cNvPicPr>
          <p:nvPr/>
        </p:nvPicPr>
        <p:blipFill>
          <a:blip r:embed="rId2">
            <a:extLst>
              <a:ext uri="{28A0092B-C50C-407E-A947-70E740481C1C}">
                <a14:useLocalDpi xmlns:a14="http://schemas.microsoft.com/office/drawing/2010/main" val="0"/>
              </a:ext>
            </a:extLst>
          </a:blip>
          <a:srcRect b="17295"/>
          <a:stretch/>
        </p:blipFill>
        <p:spPr>
          <a:xfrm>
            <a:off x="1143007" y="643466"/>
            <a:ext cx="9905986" cy="5571067"/>
          </a:xfrm>
          <a:prstGeom prst="rect">
            <a:avLst/>
          </a:prstGeom>
        </p:spPr>
      </p:pic>
    </p:spTree>
    <p:extLst>
      <p:ext uri="{BB962C8B-B14F-4D97-AF65-F5344CB8AC3E}">
        <p14:creationId xmlns:p14="http://schemas.microsoft.com/office/powerpoint/2010/main" val="1665027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tanding in front of a line of moon&#10;&#10;AI-generated content may be incorrect.">
            <a:extLst>
              <a:ext uri="{FF2B5EF4-FFF2-40B4-BE49-F238E27FC236}">
                <a16:creationId xmlns:a16="http://schemas.microsoft.com/office/drawing/2014/main" id="{2CA1CA94-FD49-FC1C-903B-25425B2EC712}"/>
              </a:ext>
            </a:extLst>
          </p:cNvPr>
          <p:cNvPicPr>
            <a:picLocks noChangeAspect="1"/>
          </p:cNvPicPr>
          <p:nvPr/>
        </p:nvPicPr>
        <p:blipFill>
          <a:blip r:embed="rId2">
            <a:extLst>
              <a:ext uri="{28A0092B-C50C-407E-A947-70E740481C1C}">
                <a14:useLocalDpi xmlns:a14="http://schemas.microsoft.com/office/drawing/2010/main" val="0"/>
              </a:ext>
            </a:extLst>
          </a:blip>
          <a:srcRect r="25260" b="-1"/>
          <a:stretch/>
        </p:blipFill>
        <p:spPr>
          <a:xfrm>
            <a:off x="4654296" y="10"/>
            <a:ext cx="7537707" cy="6857990"/>
          </a:xfrm>
          <a:prstGeom prst="rect">
            <a:avLst/>
          </a:prstGeom>
        </p:spPr>
      </p:pic>
      <p:sp>
        <p:nvSpPr>
          <p:cNvPr id="10" name="Rectangle 9">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with scales of justice&#10;&#10;AI-generated content may be incorrect.">
            <a:extLst>
              <a:ext uri="{FF2B5EF4-FFF2-40B4-BE49-F238E27FC236}">
                <a16:creationId xmlns:a16="http://schemas.microsoft.com/office/drawing/2014/main" id="{31F1B7E2-07A4-969D-5576-7CC0A59EB196}"/>
              </a:ext>
            </a:extLst>
          </p:cNvPr>
          <p:cNvPicPr>
            <a:picLocks noChangeAspect="1"/>
          </p:cNvPicPr>
          <p:nvPr/>
        </p:nvPicPr>
        <p:blipFill>
          <a:blip r:embed="rId3">
            <a:extLst>
              <a:ext uri="{28A0092B-C50C-407E-A947-70E740481C1C}">
                <a14:useLocalDpi xmlns:a14="http://schemas.microsoft.com/office/drawing/2010/main" val="0"/>
              </a:ext>
            </a:extLst>
          </a:blip>
          <a:srcRect l="3119" r="1778"/>
          <a:stretch/>
        </p:blipFill>
        <p:spPr>
          <a:xfrm>
            <a:off x="962403" y="979071"/>
            <a:ext cx="6409944" cy="4583188"/>
          </a:xfrm>
          <a:prstGeom prst="rect">
            <a:avLst/>
          </a:prstGeom>
        </p:spPr>
      </p:pic>
    </p:spTree>
    <p:extLst>
      <p:ext uri="{BB962C8B-B14F-4D97-AF65-F5344CB8AC3E}">
        <p14:creationId xmlns:p14="http://schemas.microsoft.com/office/powerpoint/2010/main" val="1030695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men with scales and scales&#10;&#10;AI-generated content may be incorrect.">
            <a:extLst>
              <a:ext uri="{FF2B5EF4-FFF2-40B4-BE49-F238E27FC236}">
                <a16:creationId xmlns:a16="http://schemas.microsoft.com/office/drawing/2014/main" id="{32CBB99D-CB9F-4757-3DF5-BA1FB111B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627" y="643466"/>
            <a:ext cx="8192745" cy="5571067"/>
          </a:xfrm>
          <a:prstGeom prst="rect">
            <a:avLst/>
          </a:prstGeom>
        </p:spPr>
      </p:pic>
      <p:sp>
        <p:nvSpPr>
          <p:cNvPr id="6" name="TextBox 5">
            <a:extLst>
              <a:ext uri="{FF2B5EF4-FFF2-40B4-BE49-F238E27FC236}">
                <a16:creationId xmlns:a16="http://schemas.microsoft.com/office/drawing/2014/main" id="{1B0DA868-B651-611A-1080-04BC7A9EF6A0}"/>
              </a:ext>
            </a:extLst>
          </p:cNvPr>
          <p:cNvSpPr txBox="1"/>
          <p:nvPr/>
        </p:nvSpPr>
        <p:spPr>
          <a:xfrm>
            <a:off x="3810000" y="6324600"/>
            <a:ext cx="4330700" cy="369332"/>
          </a:xfrm>
          <a:prstGeom prst="rect">
            <a:avLst/>
          </a:prstGeom>
          <a:noFill/>
        </p:spPr>
        <p:txBody>
          <a:bodyPr wrap="square" rtlCol="0">
            <a:spAutoFit/>
          </a:bodyPr>
          <a:lstStyle/>
          <a:p>
            <a:r>
              <a:rPr lang="en-US" dirty="0"/>
              <a:t>Entropy Awakening, Travis De Vries (2022)</a:t>
            </a:r>
            <a:endParaRPr lang="en-AU" dirty="0"/>
          </a:p>
        </p:txBody>
      </p:sp>
    </p:spTree>
    <p:extLst>
      <p:ext uri="{BB962C8B-B14F-4D97-AF65-F5344CB8AC3E}">
        <p14:creationId xmlns:p14="http://schemas.microsoft.com/office/powerpoint/2010/main" val="2481885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in a mask&#10;&#10;AI-generated content may be incorrect.">
            <a:extLst>
              <a:ext uri="{FF2B5EF4-FFF2-40B4-BE49-F238E27FC236}">
                <a16:creationId xmlns:a16="http://schemas.microsoft.com/office/drawing/2014/main" id="{9556A984-06EF-456E-6B91-94D69DF545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271" y="3617999"/>
            <a:ext cx="4329529" cy="2727003"/>
          </a:xfrm>
          <a:prstGeom prst="rect">
            <a:avLst/>
          </a:prstGeom>
        </p:spPr>
      </p:pic>
      <p:pic>
        <p:nvPicPr>
          <p:cNvPr id="7" name="Picture 6" descr="A person walking in a street with a crowd of people&#10;&#10;AI-generated content may be incorrect.">
            <a:extLst>
              <a:ext uri="{FF2B5EF4-FFF2-40B4-BE49-F238E27FC236}">
                <a16:creationId xmlns:a16="http://schemas.microsoft.com/office/drawing/2014/main" id="{EC390031-530A-65AA-519C-3337D4ED9E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271" y="110399"/>
            <a:ext cx="4329529" cy="3060784"/>
          </a:xfrm>
          <a:prstGeom prst="rect">
            <a:avLst/>
          </a:prstGeom>
        </p:spPr>
      </p:pic>
      <p:pic>
        <p:nvPicPr>
          <p:cNvPr id="9" name="Picture 8" descr="A person in a garment&#10;&#10;AI-generated content may be incorrect.">
            <a:extLst>
              <a:ext uri="{FF2B5EF4-FFF2-40B4-BE49-F238E27FC236}">
                <a16:creationId xmlns:a16="http://schemas.microsoft.com/office/drawing/2014/main" id="{2C0842CF-B42D-6040-74D1-4FC0214902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3717" y="673100"/>
            <a:ext cx="4008973" cy="5511800"/>
          </a:xfrm>
          <a:prstGeom prst="rect">
            <a:avLst/>
          </a:prstGeom>
        </p:spPr>
      </p:pic>
      <p:sp>
        <p:nvSpPr>
          <p:cNvPr id="11" name="TextBox 10">
            <a:extLst>
              <a:ext uri="{FF2B5EF4-FFF2-40B4-BE49-F238E27FC236}">
                <a16:creationId xmlns:a16="http://schemas.microsoft.com/office/drawing/2014/main" id="{C368E30B-1DE1-CA17-9A72-194D6543C5D0}"/>
              </a:ext>
            </a:extLst>
          </p:cNvPr>
          <p:cNvSpPr txBox="1"/>
          <p:nvPr/>
        </p:nvSpPr>
        <p:spPr>
          <a:xfrm>
            <a:off x="1962734" y="3209925"/>
            <a:ext cx="1244600" cy="369332"/>
          </a:xfrm>
          <a:prstGeom prst="rect">
            <a:avLst/>
          </a:prstGeom>
          <a:noFill/>
        </p:spPr>
        <p:txBody>
          <a:bodyPr wrap="square" rtlCol="0">
            <a:spAutoFit/>
          </a:bodyPr>
          <a:lstStyle/>
          <a:p>
            <a:r>
              <a:rPr lang="en-US" dirty="0"/>
              <a:t>Uprising </a:t>
            </a:r>
          </a:p>
        </p:txBody>
      </p:sp>
      <p:sp>
        <p:nvSpPr>
          <p:cNvPr id="12" name="TextBox 11">
            <a:extLst>
              <a:ext uri="{FF2B5EF4-FFF2-40B4-BE49-F238E27FC236}">
                <a16:creationId xmlns:a16="http://schemas.microsoft.com/office/drawing/2014/main" id="{DECAB8C6-F31C-C88C-0AB5-04C6094C1369}"/>
              </a:ext>
            </a:extLst>
          </p:cNvPr>
          <p:cNvSpPr txBox="1"/>
          <p:nvPr/>
        </p:nvSpPr>
        <p:spPr>
          <a:xfrm flipH="1">
            <a:off x="2077620" y="6428037"/>
            <a:ext cx="1014829" cy="369332"/>
          </a:xfrm>
          <a:prstGeom prst="rect">
            <a:avLst/>
          </a:prstGeom>
          <a:noFill/>
        </p:spPr>
        <p:txBody>
          <a:bodyPr wrap="square" rtlCol="0">
            <a:spAutoFit/>
          </a:bodyPr>
          <a:lstStyle/>
          <a:p>
            <a:r>
              <a:rPr lang="en-US" dirty="0"/>
              <a:t>Resist</a:t>
            </a:r>
            <a:endParaRPr lang="en-AU" dirty="0"/>
          </a:p>
        </p:txBody>
      </p:sp>
      <p:sp>
        <p:nvSpPr>
          <p:cNvPr id="13" name="TextBox 12">
            <a:extLst>
              <a:ext uri="{FF2B5EF4-FFF2-40B4-BE49-F238E27FC236}">
                <a16:creationId xmlns:a16="http://schemas.microsoft.com/office/drawing/2014/main" id="{B559A7C9-6CE8-0748-B0E7-47CF345010F5}"/>
              </a:ext>
            </a:extLst>
          </p:cNvPr>
          <p:cNvSpPr txBox="1"/>
          <p:nvPr/>
        </p:nvSpPr>
        <p:spPr>
          <a:xfrm>
            <a:off x="7802175" y="6316637"/>
            <a:ext cx="1892056" cy="369332"/>
          </a:xfrm>
          <a:prstGeom prst="rect">
            <a:avLst/>
          </a:prstGeom>
          <a:noFill/>
        </p:spPr>
        <p:txBody>
          <a:bodyPr wrap="none" rtlCol="0">
            <a:spAutoFit/>
          </a:bodyPr>
          <a:lstStyle/>
          <a:p>
            <a:r>
              <a:rPr lang="en-US" dirty="0"/>
              <a:t>Agent of Revenge</a:t>
            </a:r>
            <a:endParaRPr lang="en-AU" dirty="0"/>
          </a:p>
        </p:txBody>
      </p:sp>
    </p:spTree>
    <p:extLst>
      <p:ext uri="{BB962C8B-B14F-4D97-AF65-F5344CB8AC3E}">
        <p14:creationId xmlns:p14="http://schemas.microsoft.com/office/powerpoint/2010/main" val="868472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playing drums&#10;&#10;AI-generated content may be incorrect.">
            <a:extLst>
              <a:ext uri="{FF2B5EF4-FFF2-40B4-BE49-F238E27FC236}">
                <a16:creationId xmlns:a16="http://schemas.microsoft.com/office/drawing/2014/main" id="{AAC99F29-1753-A922-2016-7BDA0AF9AC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4162" y="409933"/>
            <a:ext cx="4083676" cy="5813067"/>
          </a:xfrm>
          <a:prstGeom prst="rect">
            <a:avLst/>
          </a:prstGeom>
        </p:spPr>
      </p:pic>
      <p:pic>
        <p:nvPicPr>
          <p:cNvPr id="6" name="Entropy Awakening">
            <a:hlinkClick r:id="" action="ppaction://media"/>
            <a:extLst>
              <a:ext uri="{FF2B5EF4-FFF2-40B4-BE49-F238E27FC236}">
                <a16:creationId xmlns:a16="http://schemas.microsoft.com/office/drawing/2014/main" id="{2E83AB6E-45DB-BCC0-1177-03D3E0A4A7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1723" y="5794605"/>
            <a:ext cx="538125" cy="538125"/>
          </a:xfrm>
          <a:prstGeom prst="rect">
            <a:avLst/>
          </a:prstGeom>
        </p:spPr>
      </p:pic>
    </p:spTree>
    <p:extLst>
      <p:ext uri="{BB962C8B-B14F-4D97-AF65-F5344CB8AC3E}">
        <p14:creationId xmlns:p14="http://schemas.microsoft.com/office/powerpoint/2010/main" val="85052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637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EFB0E6-EBD8-33C2-AC0D-4510644247E6}"/>
              </a:ext>
            </a:extLst>
          </p:cNvPr>
          <p:cNvSpPr txBox="1"/>
          <p:nvPr/>
        </p:nvSpPr>
        <p:spPr>
          <a:xfrm>
            <a:off x="1528355" y="3592288"/>
            <a:ext cx="9335975" cy="3724096"/>
          </a:xfrm>
          <a:prstGeom prst="rect">
            <a:avLst/>
          </a:prstGeom>
          <a:noFill/>
        </p:spPr>
        <p:txBody>
          <a:bodyPr wrap="square" rtlCol="0">
            <a:spAutoFit/>
          </a:bodyPr>
          <a:lstStyle/>
          <a:p>
            <a:r>
              <a:rPr lang="en-AU" sz="1800" dirty="0">
                <a:effectLst/>
                <a:latin typeface="Arial" panose="020B0604020202020204" pitchFamily="34" charset="0"/>
                <a:ea typeface="Times New Roman" panose="02020603050405020304" pitchFamily="18" charset="0"/>
                <a:cs typeface="Arial" panose="020B0604020202020204" pitchFamily="34" charset="0"/>
              </a:rPr>
              <a:t>‘</a:t>
            </a:r>
            <a:r>
              <a:rPr lang="en-AU" sz="2000" dirty="0">
                <a:effectLst/>
                <a:latin typeface="Arial" panose="020B0604020202020204" pitchFamily="34" charset="0"/>
                <a:ea typeface="Times New Roman" panose="02020603050405020304" pitchFamily="18" charset="0"/>
                <a:cs typeface="Arial" panose="020B0604020202020204" pitchFamily="34" charset="0"/>
              </a:rPr>
              <a:t>How did it make me feel? I was feeling kind of intrigued and somewhat curious. I didn't walk away feeling uncomfortable, sad. No. It was a powerful presentation. It certainly like stuck with me ... Music was good. I liked having music. I liked hearing what Travis had to say ... I liked the students being there. That was lovely… That's always nice to see young, interested people and knowing that they're </a:t>
            </a:r>
            <a:r>
              <a:rPr lang="en-AU" sz="2000" dirty="0" err="1">
                <a:effectLst/>
                <a:latin typeface="Arial" panose="020B0604020202020204" pitchFamily="34" charset="0"/>
                <a:ea typeface="Times New Roman" panose="02020603050405020304" pitchFamily="18" charset="0"/>
                <a:cs typeface="Arial" panose="020B0604020202020204" pitchFamily="34" charset="0"/>
              </a:rPr>
              <a:t>gonna</a:t>
            </a:r>
            <a:r>
              <a:rPr lang="en-AU" sz="2000" dirty="0">
                <a:effectLst/>
                <a:latin typeface="Arial" panose="020B0604020202020204" pitchFamily="34" charset="0"/>
                <a:ea typeface="Times New Roman" panose="02020603050405020304" pitchFamily="18" charset="0"/>
                <a:cs typeface="Arial" panose="020B0604020202020204" pitchFamily="34" charset="0"/>
              </a:rPr>
              <a:t> be lawyers too, made me think, ‘oh, these people will remember’. I'm sure it has had, will have had an impact on them. </a:t>
            </a:r>
            <a:r>
              <a:rPr lang="en-AU" sz="2000" dirty="0">
                <a:latin typeface="Arial" panose="020B0604020202020204" pitchFamily="34" charset="0"/>
                <a:ea typeface="Times New Roman" panose="02020603050405020304" pitchFamily="18" charset="0"/>
                <a:cs typeface="Arial" panose="020B0604020202020204" pitchFamily="34" charset="0"/>
              </a:rPr>
              <a:t>… </a:t>
            </a:r>
            <a:r>
              <a:rPr lang="en-AU" sz="2000" dirty="0">
                <a:effectLst/>
                <a:latin typeface="Arial" panose="020B0604020202020204" pitchFamily="34" charset="0"/>
                <a:ea typeface="Times New Roman" panose="02020603050405020304" pitchFamily="18" charset="0"/>
                <a:cs typeface="Arial" panose="020B0604020202020204" pitchFamily="34" charset="0"/>
              </a:rPr>
              <a:t>I don’t think you could go there and be part of this without recognising that it had multiple layers in it. Hmm… it opened up my mind as to like, what do you do? What, what do you do with this? </a:t>
            </a:r>
          </a:p>
          <a:p>
            <a:endParaRPr lang="en-AU" sz="1800" dirty="0">
              <a:effectLst/>
              <a:latin typeface="Times New Roman" panose="02020603050405020304" pitchFamily="18" charset="0"/>
              <a:ea typeface="Times New Roman" panose="02020603050405020304" pitchFamily="18" charset="0"/>
            </a:endParaRPr>
          </a:p>
          <a:p>
            <a:endParaRPr lang="en-AU" dirty="0"/>
          </a:p>
        </p:txBody>
      </p:sp>
      <p:pic>
        <p:nvPicPr>
          <p:cNvPr id="4" name="Picture 3" descr="A group of people in a room&#10;&#10;AI-generated content may be incorrect.">
            <a:extLst>
              <a:ext uri="{FF2B5EF4-FFF2-40B4-BE49-F238E27FC236}">
                <a16:creationId xmlns:a16="http://schemas.microsoft.com/office/drawing/2014/main" id="{34CBFE8F-F42A-80F2-FED7-D901C39A2E87}"/>
              </a:ext>
            </a:extLst>
          </p:cNvPr>
          <p:cNvPicPr>
            <a:picLocks noChangeAspect="1"/>
          </p:cNvPicPr>
          <p:nvPr/>
        </p:nvPicPr>
        <p:blipFill>
          <a:blip r:embed="rId2">
            <a:extLst>
              <a:ext uri="{28A0092B-C50C-407E-A947-70E740481C1C}">
                <a14:useLocalDpi xmlns:a14="http://schemas.microsoft.com/office/drawing/2010/main" val="0"/>
              </a:ext>
            </a:extLst>
          </a:blip>
          <a:srcRect b="33718"/>
          <a:stretch/>
        </p:blipFill>
        <p:spPr>
          <a:xfrm>
            <a:off x="1121061" y="108587"/>
            <a:ext cx="9949878" cy="3157127"/>
          </a:xfrm>
          <a:prstGeom prst="rect">
            <a:avLst/>
          </a:prstGeom>
        </p:spPr>
      </p:pic>
    </p:spTree>
    <p:extLst>
      <p:ext uri="{BB962C8B-B14F-4D97-AF65-F5344CB8AC3E}">
        <p14:creationId xmlns:p14="http://schemas.microsoft.com/office/powerpoint/2010/main" val="1388119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4807</TotalTime>
  <Words>717</Words>
  <Application>Microsoft Office PowerPoint</Application>
  <PresentationFormat>Widescreen</PresentationFormat>
  <Paragraphs>29</Paragraphs>
  <Slides>13</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Times New Roman</vt:lpstr>
      <vt:lpstr>Office Theme</vt:lpstr>
      <vt:lpstr>The power and impact of artist-academic collaborations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to from here?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Marie Hadley</dc:creator>
  <cp:lastModifiedBy>Marie Hadley</cp:lastModifiedBy>
  <cp:revision>3</cp:revision>
  <dcterms:created xsi:type="dcterms:W3CDTF">2025-04-04T23:59:44Z</dcterms:created>
  <dcterms:modified xsi:type="dcterms:W3CDTF">2025-08-04T20:59:49Z</dcterms:modified>
</cp:coreProperties>
</file>