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1668" r:id="rId5"/>
    <p:sldId id="1681" r:id="rId6"/>
    <p:sldId id="1694" r:id="rId7"/>
    <p:sldId id="1682" r:id="rId8"/>
    <p:sldId id="1686" r:id="rId9"/>
    <p:sldId id="1688" r:id="rId10"/>
    <p:sldId id="1693" r:id="rId11"/>
    <p:sldId id="1685" r:id="rId12"/>
    <p:sldId id="1683" r:id="rId13"/>
    <p:sldId id="1689" r:id="rId14"/>
    <p:sldId id="1690" r:id="rId15"/>
    <p:sldId id="1656" r:id="rId16"/>
    <p:sldId id="1691" r:id="rId17"/>
    <p:sldId id="16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4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3" autoAdjust="0"/>
    <p:restoredTop sz="93314" autoAdjust="0"/>
  </p:normalViewPr>
  <p:slideViewPr>
    <p:cSldViewPr snapToGrid="0">
      <p:cViewPr varScale="1">
        <p:scale>
          <a:sx n="62" d="100"/>
          <a:sy n="62" d="100"/>
        </p:scale>
        <p:origin x="8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Hadley" userId="adfdfa6f-f91d-41fe-b5cc-d8d013c3d8aa" providerId="ADAL" clId="{B4E711C7-A20A-45D9-8F6A-A43E8FAA338C}"/>
    <pc:docChg chg="undo custSel modSld">
      <pc:chgData name="Marie Hadley" userId="adfdfa6f-f91d-41fe-b5cc-d8d013c3d8aa" providerId="ADAL" clId="{B4E711C7-A20A-45D9-8F6A-A43E8FAA338C}" dt="2026-06-07T06:20:16.837" v="27" actId="14100"/>
      <pc:docMkLst>
        <pc:docMk/>
      </pc:docMkLst>
      <pc:sldChg chg="addSp delSp modSp mod delAnim">
        <pc:chgData name="Marie Hadley" userId="adfdfa6f-f91d-41fe-b5cc-d8d013c3d8aa" providerId="ADAL" clId="{B4E711C7-A20A-45D9-8F6A-A43E8FAA338C}" dt="2026-06-07T06:20:16.837" v="27" actId="14100"/>
        <pc:sldMkLst>
          <pc:docMk/>
          <pc:sldMk cId="2722395208" sldId="1690"/>
        </pc:sldMkLst>
        <pc:picChg chg="del">
          <ac:chgData name="Marie Hadley" userId="adfdfa6f-f91d-41fe-b5cc-d8d013c3d8aa" providerId="ADAL" clId="{B4E711C7-A20A-45D9-8F6A-A43E8FAA338C}" dt="2026-06-07T05:41:37.616" v="2" actId="478"/>
          <ac:picMkLst>
            <pc:docMk/>
            <pc:sldMk cId="2722395208" sldId="1690"/>
            <ac:picMk id="2" creationId="{BB85A7BB-54CF-16AA-1449-AEE962635D26}"/>
          </ac:picMkLst>
        </pc:picChg>
        <pc:picChg chg="add mod ord modCrop">
          <ac:chgData name="Marie Hadley" userId="adfdfa6f-f91d-41fe-b5cc-d8d013c3d8aa" providerId="ADAL" clId="{B4E711C7-A20A-45D9-8F6A-A43E8FAA338C}" dt="2026-06-07T06:20:16.837" v="27" actId="14100"/>
          <ac:picMkLst>
            <pc:docMk/>
            <pc:sldMk cId="2722395208" sldId="1690"/>
            <ac:picMk id="3" creationId="{24292341-8F98-0359-DCED-C311D8ECB90C}"/>
          </ac:picMkLst>
        </pc:picChg>
        <pc:picChg chg="del">
          <ac:chgData name="Marie Hadley" userId="adfdfa6f-f91d-41fe-b5cc-d8d013c3d8aa" providerId="ADAL" clId="{B4E711C7-A20A-45D9-8F6A-A43E8FAA338C}" dt="2026-06-07T05:41:38.534" v="3" actId="478"/>
          <ac:picMkLst>
            <pc:docMk/>
            <pc:sldMk cId="2722395208" sldId="1690"/>
            <ac:picMk id="3" creationId="{6300C72C-6FAB-5A7B-FE20-1CD8785ED2C1}"/>
          </ac:picMkLst>
        </pc:picChg>
        <pc:picChg chg="mod">
          <ac:chgData name="Marie Hadley" userId="adfdfa6f-f91d-41fe-b5cc-d8d013c3d8aa" providerId="ADAL" clId="{B4E711C7-A20A-45D9-8F6A-A43E8FAA338C}" dt="2026-06-07T06:18:25.669" v="14" actId="1076"/>
          <ac:picMkLst>
            <pc:docMk/>
            <pc:sldMk cId="2722395208" sldId="1690"/>
            <ac:picMk id="6" creationId="{29268E53-6602-156B-8378-6F55BED1251A}"/>
          </ac:picMkLst>
        </pc:picChg>
        <pc:picChg chg="del">
          <ac:chgData name="Marie Hadley" userId="adfdfa6f-f91d-41fe-b5cc-d8d013c3d8aa" providerId="ADAL" clId="{B4E711C7-A20A-45D9-8F6A-A43E8FAA338C}" dt="2026-06-07T06:17:50.116" v="7" actId="478"/>
          <ac:picMkLst>
            <pc:docMk/>
            <pc:sldMk cId="2722395208" sldId="1690"/>
            <ac:picMk id="9" creationId="{58E15561-FC01-DBCB-FB06-A131A6BEE090}"/>
          </ac:picMkLst>
        </pc:picChg>
        <pc:picChg chg="mod modCrop">
          <ac:chgData name="Marie Hadley" userId="adfdfa6f-f91d-41fe-b5cc-d8d013c3d8aa" providerId="ADAL" clId="{B4E711C7-A20A-45D9-8F6A-A43E8FAA338C}" dt="2026-06-07T06:18:30.667" v="15" actId="1076"/>
          <ac:picMkLst>
            <pc:docMk/>
            <pc:sldMk cId="2722395208" sldId="1690"/>
            <ac:picMk id="13" creationId="{A6CEE9CC-4FE1-1428-F126-C97597E58D37}"/>
          </ac:picMkLst>
        </pc:picChg>
      </pc:sldChg>
      <pc:sldChg chg="delSp mod delAnim">
        <pc:chgData name="Marie Hadley" userId="adfdfa6f-f91d-41fe-b5cc-d8d013c3d8aa" providerId="ADAL" clId="{B4E711C7-A20A-45D9-8F6A-A43E8FAA338C}" dt="2026-06-07T05:41:15.355" v="1" actId="478"/>
        <pc:sldMkLst>
          <pc:docMk/>
          <pc:sldMk cId="3958825051" sldId="1693"/>
        </pc:sldMkLst>
        <pc:picChg chg="del">
          <ac:chgData name="Marie Hadley" userId="adfdfa6f-f91d-41fe-b5cc-d8d013c3d8aa" providerId="ADAL" clId="{B4E711C7-A20A-45D9-8F6A-A43E8FAA338C}" dt="2026-06-07T05:41:15.355" v="1" actId="478"/>
          <ac:picMkLst>
            <pc:docMk/>
            <pc:sldMk cId="3958825051" sldId="1693"/>
            <ac:picMk id="2" creationId="{637FFB4A-F3A9-F040-1F82-AF93DF6420D6}"/>
          </ac:picMkLst>
        </pc:picChg>
        <pc:picChg chg="del">
          <ac:chgData name="Marie Hadley" userId="adfdfa6f-f91d-41fe-b5cc-d8d013c3d8aa" providerId="ADAL" clId="{B4E711C7-A20A-45D9-8F6A-A43E8FAA338C}" dt="2026-06-07T05:41:14.100" v="0" actId="478"/>
          <ac:picMkLst>
            <pc:docMk/>
            <pc:sldMk cId="3958825051" sldId="1693"/>
            <ac:picMk id="3" creationId="{9A7A583D-CE8D-1691-1A95-2F00B47D0BFE}"/>
          </ac:picMkLst>
        </pc:picChg>
      </pc:sldChg>
      <pc:sldChg chg="addSp delSp modSp mod delAnim chgLayout">
        <pc:chgData name="Marie Hadley" userId="adfdfa6f-f91d-41fe-b5cc-d8d013c3d8aa" providerId="ADAL" clId="{B4E711C7-A20A-45D9-8F6A-A43E8FAA338C}" dt="2026-06-07T05:53:38.200" v="6" actId="26606"/>
        <pc:sldMkLst>
          <pc:docMk/>
          <pc:sldMk cId="970095018" sldId="1694"/>
        </pc:sldMkLst>
        <pc:picChg chg="del">
          <ac:chgData name="Marie Hadley" userId="adfdfa6f-f91d-41fe-b5cc-d8d013c3d8aa" providerId="ADAL" clId="{B4E711C7-A20A-45D9-8F6A-A43E8FAA338C}" dt="2026-06-07T05:52:27.548" v="4" actId="478"/>
          <ac:picMkLst>
            <pc:docMk/>
            <pc:sldMk cId="970095018" sldId="1694"/>
            <ac:picMk id="3" creationId="{4F5B56EF-1DAB-553F-3C28-6C6DEC231C95}"/>
          </ac:picMkLst>
        </pc:picChg>
        <pc:picChg chg="add mod">
          <ac:chgData name="Marie Hadley" userId="adfdfa6f-f91d-41fe-b5cc-d8d013c3d8aa" providerId="ADAL" clId="{B4E711C7-A20A-45D9-8F6A-A43E8FAA338C}" dt="2026-06-07T05:53:38.200" v="6" actId="26606"/>
          <ac:picMkLst>
            <pc:docMk/>
            <pc:sldMk cId="970095018" sldId="1694"/>
            <ac:picMk id="4" creationId="{A93B4C9E-1985-7068-64EE-A1AB1771C86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21:11:09.0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122 5902 24575,'0'0'0,"0"0"0,-1 0 0,1 0 0,0 0 0,-1 0 0,1 0 0,-1 0 0,1 0 0,0 0 0,-1-1 0,1 1 0,0 0 0,-1 0 0,1 0 0,0 0 0,-1 0 0,1-1 0,0 1 0,-1 0 0,1 0 0,0-1 0,0 1 0,-1 0 0,1-1 0,0 1 0,0 0 0,-1 0 0,1-1 0,0 1 0,0-1 0,0 1 0,0 0 0,0-1 0,0 1 0,-1 0 0,1-1 0,0 1 0,0 0 0,0-1 0,0 1 0,0-1 0,1 0 0,5-20 0,-2 7 0,5-34 0,-1 0 0,2-77 0,-12-101 0,-39-295 0,3 76 0,5 75 0,-3-103 0,36-245 0,2 308 0,-2 308 0,3-166 0,1 213 0,2 0 0,25-99 0,-19 112 0,52-178 0,-43 159 0,43-88 0,-38 103 0,2 2 0,44-54 0,-28 39 0,3-1 0,80-79 0,65-41 0,-166 157 0,-15 12 0,37-34 0,2 3 0,1 1 0,60-34 0,355-155 0,-391 196 0,34-13 0,131-37 0,-212 74 0,36-19 0,-39 17 0,44-15 0,-34 18 0,1 2 0,-1 1 0,53-1 0,112 8 0,-74 2 0,-16-5 0,126 5 0,-196 1-1365,-3 3-5461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5T21:11:51.5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1 388,'181'0,"43"0,95 0,98 0,85 0,87 0,97-1,1691-44,-1221 18,-597 14,-69-12,-59-11,-48-7,-53-2,-56 4,228-54,-427 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21:10:54.3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1 249 24575,'3'-3'0,"0"1"0,0 0 0,1 0 0,-1 0 0,1 0 0,0 0 0,-1 1 0,1 0 0,0-1 0,5 1 0,9-4 0,194-53-338,3 10-1,364-34 0,446 46-79,-994 37 468,29-2-100,-1 3 0,87 14 1,-126-12 169,0 1 0,-1 1 0,0 0 0,0 2 0,0 0 0,-1 1 0,0 1 0,-1 1 1,0 0-1,-1 1 0,18 17 0,6 11-87,-1 3 1,42 61-1,59 106-48,-70-102 22,-9-16-7,144 225 0,-146-216 0,56 131 0,-63-104 0,19 42 0,-13-38 0,49 165 0,-27-63 0,-3-9 0,-39-111 0,15 56 0,-30-74 0,23 84 0,-34-142 0,1-1 0,31 60 0,-21-51 0,20 60 0,7 17 0,-23-61 0,-3 1 0,27 112 0,-37-118 0,0-5 0,-3 1 0,10 94 0,8 97 0,-2-29 0,-20-132-682,22 101-1,-20-145-6143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21:10:56.1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5201 435 24575,'-127'-46'0,"-18"5"-781,-188-28 0,195 44-512,133 24 1292,-756-137-1567,-12 45 570,157 71 804,0 27-256,375-2 449,-333 32 1773,533-28-1266,2 1 0,-1 2-1,1 2 1,0 2 0,2 1-1,-64 35 1,54-21-355,2 1 0,1 3 0,1 2 0,-57 60 0,84-79-151,-71 80 0,73-79 0,1 1 0,1 1 0,1 0 0,-10 21 0,5-3 0,1 0 0,3 1 0,0 0 0,3 0 0,-9 75 0,18-89 0,1-1 0,1 1 0,9 36 0,2 33 0,-9 86-1365,-4-140-5461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21:10:58.3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24575,'7'1'0,"1"0"0,-1 0 0,0 1 0,-1-1 0,1 2 0,0-1 0,0 1 0,-1 0 0,0 1 0,0-1 0,0 1 0,0 0 0,0 1 0,-1 0 0,1-1 0,-1 2 0,-1-1 0,6 7 0,7 11 0,-1 0 0,-1 1 0,14 31 0,119 229 0,-48-125 0,-79-127 0,37 45 0,-37-53 0,32 54 0,-33-42 0,-7-11 0,1 0 0,2-1 0,19 23 0,-9-16 0,39 63 0,-31-44 0,2-2 0,3-1 0,1-2 0,75 64 0,421 353 0,-491-427 0,1-3 0,75 40 0,107 36 0,-203-99 0,0 0 0,1-2 0,1-1 0,-1-1 0,51 3 0,136-11 0,-210 3 0,30-3 0,0-1 0,0-2 0,-1-1 0,0-1 0,60-26 0,-22 2 0,93-58 0,-130 71 0,-1-1 0,-1-2 0,54-49 0,-83 69 12,1 0 0,-1-1-1,0 0 1,0 1 0,0-1-1,0 0 1,0 0 0,-1 0 0,2-5-1,-3 8-50,0-1 0,1 0 0,-1 0 0,0 0 0,-1 0 0,1 1 0,0-1 0,0 0 0,0 0 0,0 0 0,-1 1 0,1-1 0,0 0 0,-1 0 0,1 1 0,0-1 0,-1 0 0,1 0 0,-1 1 0,1-1 0,-1 1 0,0-1 0,1 0 0,-1 1 0,0-1 0,1 1 0,-1-1 0,0 1 0,1 0 0,-1-1 0,0 1 0,0 0 0,0 0 0,1-1 0,-1 1 0,0 0 0,-2 0 0,-22-5-6787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21:11:30.6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9537 1435 24575,'-162'-6'0,"136"4"0,0-2 0,0-1 0,0-1 0,-29-11 0,-13-10 0,-106-36 0,-19 10-112,-235-32 1,-266-10-1017,5 1-1017,-68-16 1418,-5 27-62,256 62 682,1 23 104,260 0 1,-94 8 2,0 31 0,197-10 0,-212 76 0,-123 86 0,291-105 60,4 8 0,-254 177 0,394-243 513,2 1 0,-41 39 0,68-56-255,0 0-1,1 0 0,0 1 0,1 1 1,1 0-1,0 1 0,1-1 0,-12 36 1,11-16-221,1 1 1,2 0 0,-4 72 0,11 115-144,2-148 70,-1-43-24,1 1 0,2-1 0,1 0 0,10 33 0,-8-43 0,0-1 0,2 0 0,1-1 0,1 1 0,1-2 0,21 29 0,-9-19 2,2-2 0,1-1 0,1-1 0,1-1 0,1-2 0,1-1 0,45 24 0,249 107-171,-301-143 130,123 48-465,194 48-1,167 4-1005,-174-59 1323,480 13 0,347-62-492,-663-8 298,115 6 381,487-7 0,-528-24-372,-477 21 636,-1-4 0,-1-4 0,0-4 0,-2-4 0,-1-4 1,-1-4-1,-2-4 0,93-55 0,-140 68-50,-1-1 0,-1-2 0,-2-2 0,-1-1 0,-1-1 0,-2-2 0,-2-2 0,-1 0 0,45-76 0,-44 63-214,-3-1 0,-2-1 0,-2-2 0,-2 0 0,-3-2 0,-2 1 0,-3-2 0,12-107 0,-23-119 0,-3 216 0,0 34 0,-1 0 0,-2 0 0,-1 0 0,-2 1 0,-1 0 0,-20-52 0,17 58 0,-2 0 0,0 0 0,-2 1 0,-1 1 0,0 0 0,-2 1 0,-1 1 0,-22-20 0,-4 3-31,-1 2-1,-1 2 1,-70-37 0,-171-67-1070,107 65 467,-2 9 0,-364-76 0,-402 12-8,-134 80 633,-6 53-928,331 2 412,630-7 502,1 5 0,-136 24 0,123-1 23,1 5 0,2 7 0,-238 103 0,274-90 516,1 4 0,-150 114 1,250-170-510,-44 32 1057,-48 45-1,80-66-933,0 0 0,1 1 1,0 1-1,1-1 0,1 2 1,0-1-1,1 1 0,-8 21 1,7-8-36,2 0 0,1 1 0,1-1 0,-2 43 0,6 122-143,3-135 75,0 31-27,4 0 0,4-1 0,24 101 0,-2-71-86,5-1 0,5-2 0,6-2 1,4-3-1,4-1 0,6-3 0,4-3 0,4-3 0,5-3 0,88 88 0,-58-82-254,3-4-1,5-5 1,4-5 0,4-5-1,3-5 1,4-6 0,2-6-1,3-6 1,3-5 0,186 49-1,-103-52 93,392 40-1,230-49-2151,57-68 1298,-714 5 822,0-7 1,324-92 0,-409 86 248,-1-4 1,-3-4 0,-1-5-1,-2-4 1,135-95-1,-52 10 115,-5-8 0,240-259 0,-331 313 518,68-98 0,-105 123-430,-2-2 1,51-112-1,-57 95 632,-4-1 0,-4-2-1,-3-1 1,-4 0 0,-4-2 0,-4 1 0,0-93-1,-11 137-645,-1 0-1,-3 0 1,-2 1-1,-1 0 0,-2 0 1,-3 1-1,-20-52 1,11 43-150,-3 2-1,-2 1 1,-1 1 0,-3 1 0,-48-56-1,18 34-153,-2 3-1,-3 3 0,-99-72 1,63 63-433,-210-110 1,-137-10-1086,-9 43-444,-692-111-984,-22 90 742,-1 66 2151,-1 77 192,999 26 160,-739 10 1189,496 15 2,315-14-1033,1 4 0,-103 31 0,97-12-311,2 5 0,1 4 0,2 4 0,3 5 0,2 5 0,2 3 0,-159 136 0,212-160 151,2 3-1,2 0 1,1 3 0,2 1 0,2 2 0,2 0-1,3 3 1,1 0 0,2 2 0,3 0-1,2 2 1,3 0 0,1 1 0,-13 94-1,19-73-150,4 0 0,6 120 0,4-141 0,3-1 1,1 0-1,4-1 0,26 78 0,-7-53 140,4-1 1,3-1 0,3-3 0,61 82 0,223 254-12,55 3-429,-256-293 107,182 133 0,-210-184 89,3-3 0,189 89 1,-205-117 87,2-4 1,1-4 0,1-4-1,113 18 1,219-7 15,-2-37 0,-230-3 0,0-9 0,225-44 0,7-45 0,-170 38 0,114-26 0,501-115-9,-798 192 8,601-142 0,-29-57 1539,-577 187-886,-1-2-1,100-64 1,-130 71-396,0-1 0,-2-2-1,-1-1 1,-1 0 0,-1-2 0,33-47 0,53-117-153,-25 37-109,-72 133-94,27-44-533,52-109 1,-75 130-6194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5T21:11:45.5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0 189,'372'0,"-3"-5,146-23,133-11,3942-77,-4358 119,75 0,-264-3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5T21:11:47.4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31,'220'0,"28"0,102 0,101 0,81 0,900 1,1632-3,-2570-2,-66-3,-64 1,770-6,-1026 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5T21:11:4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0,'10'0,"86"0,140 0,122 0,108 0,68 0,14 0,-44 0,-83 0,-107 0,-107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5T21:11:49.8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95,'5'0,"6"-5,3-8,3 0,4-4,3 1,19 4,32 3,25 4,35 2,37 2,15 1,6 0,-15 1,-31 0,-37-1,-36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8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60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75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49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0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1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382D3-FCB9-9917-4D09-BCFE082D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AF176-095F-F276-9F5A-501D05F31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CE843-7F68-C396-4BB9-B01E1539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0C418-B326-8D35-7E54-A647FC010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0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8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48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2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7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5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0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1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5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3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74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5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1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8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44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57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08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3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980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5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9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48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94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3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15" r:id="rId2"/>
    <p:sldLayoutId id="2147483676" r:id="rId3"/>
    <p:sldLayoutId id="2147483712" r:id="rId4"/>
    <p:sldLayoutId id="2147483698" r:id="rId5"/>
    <p:sldLayoutId id="2147483734" r:id="rId6"/>
    <p:sldLayoutId id="2147483736" r:id="rId7"/>
    <p:sldLayoutId id="2147483729" r:id="rId8"/>
    <p:sldLayoutId id="2147483783" r:id="rId9"/>
    <p:sldLayoutId id="2147483716" r:id="rId10"/>
    <p:sldLayoutId id="2147483782" r:id="rId11"/>
    <p:sldLayoutId id="2147483713" r:id="rId12"/>
    <p:sldLayoutId id="2147483732" r:id="rId13"/>
    <p:sldLayoutId id="2147483662" r:id="rId14"/>
    <p:sldLayoutId id="2147483679" r:id="rId15"/>
    <p:sldLayoutId id="2147483680" r:id="rId16"/>
    <p:sldLayoutId id="2147483681" r:id="rId17"/>
    <p:sldLayoutId id="2147483778" r:id="rId18"/>
    <p:sldLayoutId id="2147483777" r:id="rId19"/>
    <p:sldLayoutId id="2147483689" r:id="rId20"/>
    <p:sldLayoutId id="2147483690" r:id="rId21"/>
    <p:sldLayoutId id="2147483707" r:id="rId22"/>
    <p:sldLayoutId id="2147483708" r:id="rId23"/>
    <p:sldLayoutId id="2147483692" r:id="rId24"/>
    <p:sldLayoutId id="2147483691" r:id="rId25"/>
    <p:sldLayoutId id="2147483743" r:id="rId26"/>
    <p:sldLayoutId id="2147483744" r:id="rId27"/>
    <p:sldLayoutId id="2147483694" r:id="rId28"/>
    <p:sldLayoutId id="2147483770" r:id="rId29"/>
    <p:sldLayoutId id="2147483769" r:id="rId30"/>
    <p:sldLayoutId id="2147483771" r:id="rId31"/>
    <p:sldLayoutId id="2147483693" r:id="rId32"/>
    <p:sldLayoutId id="2147483711" r:id="rId33"/>
    <p:sldLayoutId id="2147483672" r:id="rId34"/>
    <p:sldLayoutId id="2147483673" r:id="rId35"/>
    <p:sldLayoutId id="2147483696" r:id="rId36"/>
    <p:sldLayoutId id="2147483780" r:id="rId37"/>
    <p:sldLayoutId id="2147483740" r:id="rId38"/>
    <p:sldLayoutId id="2147483779" r:id="rId39"/>
    <p:sldLayoutId id="2147483757" r:id="rId40"/>
    <p:sldLayoutId id="2147483762" r:id="rId41"/>
    <p:sldLayoutId id="2147483764" r:id="rId42"/>
    <p:sldLayoutId id="2147483767" r:id="rId43"/>
    <p:sldLayoutId id="2147483664" r:id="rId44"/>
    <p:sldLayoutId id="2147483665" r:id="rId45"/>
    <p:sldLayoutId id="2147483666" r:id="rId46"/>
    <p:sldLayoutId id="2147483667" r:id="rId47"/>
    <p:sldLayoutId id="2147483668" r:id="rId48"/>
    <p:sldLayoutId id="2147483669" r:id="rId49"/>
    <p:sldLayoutId id="2147483685" r:id="rId50"/>
    <p:sldLayoutId id="2147483730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ie.hadley@newcastle.edu.a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jpeg"/><Relationship Id="rId5" Type="http://schemas.openxmlformats.org/officeDocument/2006/relationships/hyperlink" Target="https://mariehadley.com/grey-lines-exhibition/" TargetMode="External"/><Relationship Id="rId4" Type="http://schemas.openxmlformats.org/officeDocument/2006/relationships/hyperlink" Target="mailto:adammcdadeillustration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6.xml"/><Relationship Id="rId18" Type="http://schemas.openxmlformats.org/officeDocument/2006/relationships/image" Target="../media/image2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21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0.png"/><Relationship Id="rId19" Type="http://schemas.openxmlformats.org/officeDocument/2006/relationships/customXml" Target="../ink/ink9.xml"/><Relationship Id="rId4" Type="http://schemas.openxmlformats.org/officeDocument/2006/relationships/image" Target="../media/image17.png"/><Relationship Id="rId9" Type="http://schemas.openxmlformats.org/officeDocument/2006/relationships/customXml" Target="../ink/ink4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63703-D016-9F24-CBCD-9022C5182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19D290-AD56-BFC1-6478-8DA1C5DA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014984"/>
            <a:ext cx="7772400" cy="456285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Navigating grey lines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491527C-0594-E296-B9A5-FB8DD238DE9B}"/>
              </a:ext>
            </a:extLst>
          </p:cNvPr>
          <p:cNvSpPr txBox="1">
            <a:spLocks/>
          </p:cNvSpPr>
          <p:nvPr/>
        </p:nvSpPr>
        <p:spPr>
          <a:xfrm>
            <a:off x="502920" y="3493500"/>
            <a:ext cx="11082528" cy="1585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Co-producing knowledge across disciplines and </a:t>
            </a:r>
            <a:r>
              <a:rPr lang="en-US" sz="2800" dirty="0">
                <a:solidFill>
                  <a:schemeClr val="tx1"/>
                </a:solidFill>
              </a:rPr>
              <a:t>boundaries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6A288-6F22-22C2-9263-15378102DF2F}"/>
              </a:ext>
            </a:extLst>
          </p:cNvPr>
          <p:cNvSpPr txBox="1"/>
          <p:nvPr/>
        </p:nvSpPr>
        <p:spPr>
          <a:xfrm>
            <a:off x="502920" y="5666154"/>
            <a:ext cx="854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Dr Marie Hadley, School of Law and Justice, University of Newcastle, Australia</a:t>
            </a:r>
          </a:p>
          <a:p>
            <a:r>
              <a:rPr lang="en-AU" dirty="0"/>
              <a:t>Dr Adam McDade, @adammcdadeillustration </a:t>
            </a:r>
          </a:p>
        </p:txBody>
      </p:sp>
    </p:spTree>
    <p:extLst>
      <p:ext uri="{BB962C8B-B14F-4D97-AF65-F5344CB8AC3E}">
        <p14:creationId xmlns:p14="http://schemas.microsoft.com/office/powerpoint/2010/main" val="155364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arm with a tattoo on their arm&#10;&#10;AI-generated content may be incorrect.">
            <a:extLst>
              <a:ext uri="{FF2B5EF4-FFF2-40B4-BE49-F238E27FC236}">
                <a16:creationId xmlns:a16="http://schemas.microsoft.com/office/drawing/2014/main" id="{58F825DC-AD45-E961-8A12-26F120946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-2555" r="15531" b="2554"/>
          <a:stretch>
            <a:fillRect/>
          </a:stretch>
        </p:blipFill>
        <p:spPr>
          <a:xfrm rot="5400000">
            <a:off x="-543055" y="543053"/>
            <a:ext cx="6858001" cy="5771892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643C4-B73C-6660-6EC5-7809C4FA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1" y="-4"/>
            <a:ext cx="5545687" cy="788021"/>
          </a:xfrm>
        </p:spPr>
        <p:txBody>
          <a:bodyPr anchor="b">
            <a:normAutofit/>
          </a:bodyPr>
          <a:lstStyle/>
          <a:p>
            <a:r>
              <a:rPr lang="en-AU" dirty="0">
                <a:highlight>
                  <a:srgbClr val="FFFFFF"/>
                </a:highlight>
              </a:rPr>
              <a:t>listen with the body. </a:t>
            </a:r>
          </a:p>
        </p:txBody>
      </p:sp>
      <p:pic>
        <p:nvPicPr>
          <p:cNvPr id="5" name="Picture 4" descr="A person getting a tattoo on a person's leg&#10;&#10;AI-generated content may be incorrect.">
            <a:extLst>
              <a:ext uri="{FF2B5EF4-FFF2-40B4-BE49-F238E27FC236}">
                <a16:creationId xmlns:a16="http://schemas.microsoft.com/office/drawing/2014/main" id="{126D618D-BB99-2580-9FBF-0152131F9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r="348"/>
          <a:stretch>
            <a:fillRect/>
          </a:stretch>
        </p:blipFill>
        <p:spPr>
          <a:xfrm>
            <a:off x="5381491" y="-2"/>
            <a:ext cx="6810509" cy="68580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734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92341-8F98-0359-DCED-C311D8ECB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-1341" r="26433" b="1341"/>
          <a:stretch>
            <a:fillRect/>
          </a:stretch>
        </p:blipFill>
        <p:spPr>
          <a:xfrm>
            <a:off x="7464641" y="-92467"/>
            <a:ext cx="4727359" cy="6950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68E53-6602-156B-8378-6F55BED12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r="19675"/>
          <a:stretch>
            <a:fillRect/>
          </a:stretch>
        </p:blipFill>
        <p:spPr>
          <a:xfrm>
            <a:off x="0" y="0"/>
            <a:ext cx="409214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EE9CC-4FE1-1428-F126-C97597E58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75" r="1"/>
          <a:stretch>
            <a:fillRect/>
          </a:stretch>
        </p:blipFill>
        <p:spPr>
          <a:xfrm>
            <a:off x="1828800" y="-15738"/>
            <a:ext cx="7397979" cy="6889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B304C9-8003-B1D5-5B2A-6846E33C6532}"/>
              </a:ext>
            </a:extLst>
          </p:cNvPr>
          <p:cNvSpPr txBox="1"/>
          <p:nvPr/>
        </p:nvSpPr>
        <p:spPr>
          <a:xfrm>
            <a:off x="0" y="91939"/>
            <a:ext cx="528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highlight>
                  <a:srgbClr val="FFFFFF"/>
                </a:highlight>
                <a:cs typeface="Arial" panose="020B0604020202020204" pitchFamily="34" charset="0"/>
              </a:rPr>
              <a:t>the rhythm of a voice note.</a:t>
            </a:r>
          </a:p>
        </p:txBody>
      </p:sp>
    </p:spTree>
    <p:extLst>
      <p:ext uri="{BB962C8B-B14F-4D97-AF65-F5344CB8AC3E}">
        <p14:creationId xmlns:p14="http://schemas.microsoft.com/office/powerpoint/2010/main" val="272239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28FAFA-2BE8-C489-B3E4-A3F83CA1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/>
          <a:lstStyle/>
          <a:p>
            <a:r>
              <a:rPr lang="en-US" dirty="0"/>
              <a:t>A blueprint.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C9FEE7-D73B-0814-66C5-88310F322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Autofit/>
          </a:bodyPr>
          <a:lstStyle/>
          <a:p>
            <a:r>
              <a:rPr lang="en-US" sz="2800" dirty="0"/>
              <a:t>How can we collaborate across disciplines and boundaries better?</a:t>
            </a:r>
          </a:p>
        </p:txBody>
      </p:sp>
    </p:spTree>
    <p:extLst>
      <p:ext uri="{BB962C8B-B14F-4D97-AF65-F5344CB8AC3E}">
        <p14:creationId xmlns:p14="http://schemas.microsoft.com/office/powerpoint/2010/main" val="390127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50A7CE-6AB4-FB37-DBF5-36E620993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45B0E3-C449-F830-A1A2-8A3A008355A0}"/>
              </a:ext>
            </a:extLst>
          </p:cNvPr>
          <p:cNvSpPr txBox="1"/>
          <p:nvPr/>
        </p:nvSpPr>
        <p:spPr>
          <a:xfrm>
            <a:off x="835335" y="2161674"/>
            <a:ext cx="808747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highlight>
                  <a:srgbClr val="FFFFFF"/>
                </a:highlight>
              </a:rPr>
              <a:t>let go - involve the collaborator from the outset.</a:t>
            </a:r>
            <a:br>
              <a:rPr lang="en-AU" sz="2800" dirty="0">
                <a:highlight>
                  <a:srgbClr val="FFFFFF"/>
                </a:highlight>
              </a:rPr>
            </a:br>
            <a:r>
              <a:rPr lang="en-AU" sz="2800" dirty="0">
                <a:highlight>
                  <a:srgbClr val="FFFFFF"/>
                </a:highlight>
              </a:rPr>
              <a:t>forget about pretence. be honest.</a:t>
            </a:r>
            <a:r>
              <a:rPr lang="en-US" sz="2800" dirty="0">
                <a:highlight>
                  <a:srgbClr val="FFFFFF"/>
                </a:highlight>
              </a:rPr>
              <a:t> </a:t>
            </a:r>
            <a:br>
              <a:rPr lang="en-AU" sz="2800" dirty="0">
                <a:highlight>
                  <a:srgbClr val="FFFFFF"/>
                </a:highlight>
              </a:rPr>
            </a:br>
            <a:r>
              <a:rPr lang="en-AU" sz="2800" dirty="0">
                <a:highlight>
                  <a:srgbClr val="FFFFFF"/>
                </a:highlight>
              </a:rPr>
              <a:t>meet in person. walk in their shoes.</a:t>
            </a:r>
          </a:p>
          <a:p>
            <a:r>
              <a:rPr lang="en-AU" sz="2800">
                <a:highlight>
                  <a:srgbClr val="FFFFFF"/>
                </a:highlight>
              </a:rPr>
              <a:t>share experiences. </a:t>
            </a:r>
            <a:br>
              <a:rPr lang="en-AU" sz="2800" dirty="0">
                <a:highlight>
                  <a:srgbClr val="FFFFFF"/>
                </a:highlight>
              </a:rPr>
            </a:br>
            <a:r>
              <a:rPr lang="en-AU" sz="2800" dirty="0">
                <a:highlight>
                  <a:srgbClr val="FFFFFF"/>
                </a:highlight>
              </a:rPr>
              <a:t>hold space. </a:t>
            </a:r>
            <a:br>
              <a:rPr lang="en-AU" sz="2800" dirty="0">
                <a:highlight>
                  <a:srgbClr val="FFFFFF"/>
                </a:highlight>
              </a:rPr>
            </a:br>
            <a:r>
              <a:rPr lang="en-AU" sz="2800" dirty="0">
                <a:highlight>
                  <a:srgbClr val="FFFFFF"/>
                </a:highlight>
              </a:rPr>
              <a:t>listen deeply with the body as well as the mind.</a:t>
            </a:r>
            <a:br>
              <a:rPr lang="en-AU" sz="2800" dirty="0">
                <a:highlight>
                  <a:srgbClr val="FFFFFF"/>
                </a:highlight>
              </a:rPr>
            </a:br>
            <a:r>
              <a:rPr lang="en-AU" sz="2800" dirty="0">
                <a:highlight>
                  <a:srgbClr val="FFFFFF"/>
                </a:highlight>
              </a:rPr>
              <a:t>value connection in and of itself. </a:t>
            </a:r>
          </a:p>
          <a:p>
            <a:endParaRPr lang="en-AU" sz="2800" dirty="0">
              <a:highlight>
                <a:srgbClr val="FFFFFF"/>
              </a:highlight>
            </a:endParaRPr>
          </a:p>
          <a:p>
            <a:r>
              <a:rPr lang="en-AU" sz="2800" dirty="0">
                <a:highlight>
                  <a:srgbClr val="FFFFFF"/>
                </a:highlight>
              </a:rPr>
              <a:t>give it time. </a:t>
            </a:r>
          </a:p>
          <a:p>
            <a:endParaRPr lang="en-AU" sz="28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7495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D4083-356A-F04C-0A1E-5230AA1F7F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96568" y="5789502"/>
            <a:ext cx="9198864" cy="466344"/>
          </a:xfrm>
        </p:spPr>
        <p:txBody>
          <a:bodyPr>
            <a:no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marie.hadley@newcastle.edu.au</a:t>
            </a:r>
            <a:b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adammcdadeillustration@gmail.com</a:t>
            </a:r>
            <a:br>
              <a:rPr lang="en-US" sz="16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tx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https://mariehadley.com/grey-lines-exhibition</a:t>
            </a:r>
            <a:endParaRPr lang="en-AU" sz="16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544F2D-3A70-B4CE-086F-498F35EDC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7224" y="709254"/>
            <a:ext cx="5674032" cy="4255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6EBD8-15E0-D2CD-4069-5FC974332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1700" y="709254"/>
            <a:ext cx="5674032" cy="4255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890AD-B189-5698-61C3-979B9E6A9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9254" y="719695"/>
            <a:ext cx="5674032" cy="425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5E0068-5E7D-221E-D0DE-A2A36B0E0B80}"/>
              </a:ext>
            </a:extLst>
          </p:cNvPr>
          <p:cNvSpPr txBox="1"/>
          <p:nvPr/>
        </p:nvSpPr>
        <p:spPr>
          <a:xfrm flipH="1">
            <a:off x="963782" y="1690062"/>
            <a:ext cx="910045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highlight>
                  <a:srgbClr val="FFFFFF"/>
                </a:highlight>
              </a:rPr>
              <a:t>what now?  </a:t>
            </a:r>
          </a:p>
          <a:p>
            <a:endParaRPr lang="en-AU" sz="2800" dirty="0">
              <a:highlight>
                <a:srgbClr val="FFFFFF"/>
              </a:highlight>
            </a:endParaRPr>
          </a:p>
          <a:p>
            <a:r>
              <a:rPr lang="en-AU" sz="2800" dirty="0">
                <a:highlight>
                  <a:srgbClr val="FFFFFF"/>
                </a:highlight>
              </a:rPr>
              <a:t>a tattooist methodology for interdisciplinary research collaboration.</a:t>
            </a:r>
          </a:p>
          <a:p>
            <a:endParaRPr lang="en-AU" sz="2800" dirty="0">
              <a:highlight>
                <a:srgbClr val="FFFFFF"/>
              </a:highlight>
            </a:endParaRPr>
          </a:p>
          <a:p>
            <a:endParaRPr lang="en-AU" sz="2800" dirty="0">
              <a:highlight>
                <a:srgbClr val="FFFFFF"/>
              </a:highlight>
            </a:endParaRPr>
          </a:p>
          <a:p>
            <a:r>
              <a:rPr lang="en-AU" sz="2800" dirty="0">
                <a:highlight>
                  <a:srgbClr val="FFFFFF"/>
                </a:highlight>
              </a:rPr>
              <a:t> </a:t>
            </a:r>
          </a:p>
          <a:p>
            <a:endParaRPr lang="en-AU" sz="2800" dirty="0">
              <a:highlight>
                <a:srgbClr val="FFFFFF"/>
              </a:highlight>
            </a:endParaRPr>
          </a:p>
          <a:p>
            <a:endParaRPr lang="en-AU" sz="24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8532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13DE-18D7-0D5A-9586-63BA9E19D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uple of people floating on yellow tubes in the water">
            <a:extLst>
              <a:ext uri="{FF2B5EF4-FFF2-40B4-BE49-F238E27FC236}">
                <a16:creationId xmlns:a16="http://schemas.microsoft.com/office/drawing/2014/main" id="{E6875EF3-A446-7DAE-2D0C-431EB58132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"/>
          <a:stretch/>
        </p:blipFill>
        <p:spPr>
          <a:xfrm>
            <a:off x="342901" y="345109"/>
            <a:ext cx="6714969" cy="616350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B4D4A-F58A-B519-EEB5-D3C14D6E6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86C46-3DB6-EFD4-3BD8-6B828F025A2B}"/>
              </a:ext>
            </a:extLst>
          </p:cNvPr>
          <p:cNvSpPr txBox="1"/>
          <p:nvPr/>
        </p:nvSpPr>
        <p:spPr>
          <a:xfrm>
            <a:off x="210312" y="607164"/>
            <a:ext cx="389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highlight>
                  <a:srgbClr val="FFFFFF"/>
                </a:highlight>
                <a:cs typeface="Arial" panose="020B0604020202020204" pitchFamily="34" charset="0"/>
              </a:rPr>
              <a:t>a tattoo + law project   </a:t>
            </a:r>
          </a:p>
        </p:txBody>
      </p:sp>
    </p:spTree>
    <p:extLst>
      <p:ext uri="{BB962C8B-B14F-4D97-AF65-F5344CB8AC3E}">
        <p14:creationId xmlns:p14="http://schemas.microsoft.com/office/powerpoint/2010/main" val="131436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F2F6D-8C18-F892-F6FF-043D3888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B4C9E-1985-7068-64EE-A1AB1771C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43" y="329450"/>
            <a:ext cx="9287040" cy="619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09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BA07-984A-D980-18C8-D61D11C54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95" y="361651"/>
            <a:ext cx="2876550" cy="2876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03CDB-F439-BF4B-A241-B337D1E61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56" y="361651"/>
            <a:ext cx="2876550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AD74B-E285-755E-2E6A-0E0EB52C0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95" y="3615989"/>
            <a:ext cx="2880360" cy="2880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89F1F-FC3B-2CA2-84F2-B7BD49B19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56" y="3619799"/>
            <a:ext cx="2876550" cy="2876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CB3EC0-A3A0-7242-F19E-57E3D874D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41201" y="2827374"/>
            <a:ext cx="6561255" cy="821653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authorship dynamics</a:t>
            </a:r>
            <a:br>
              <a:rPr lang="en-US" sz="4800" dirty="0"/>
            </a:br>
            <a:r>
              <a:rPr lang="en-US" sz="4800" dirty="0"/>
              <a:t>collaboration 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6B6BB-8F70-AAC3-C9A7-FD8EF3A7ADF2}"/>
              </a:ext>
            </a:extLst>
          </p:cNvPr>
          <p:cNvSpPr txBox="1"/>
          <p:nvPr/>
        </p:nvSpPr>
        <p:spPr>
          <a:xfrm>
            <a:off x="9423007" y="205283"/>
            <a:ext cx="26484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tattooist practices</a:t>
            </a:r>
          </a:p>
          <a:p>
            <a:endParaRPr lang="en-AU" dirty="0"/>
          </a:p>
          <a:p>
            <a:r>
              <a:rPr lang="en-AU" dirty="0"/>
              <a:t>creative process </a:t>
            </a:r>
          </a:p>
          <a:p>
            <a:endParaRPr lang="en-AU" dirty="0"/>
          </a:p>
          <a:p>
            <a:r>
              <a:rPr lang="en-AU" dirty="0"/>
              <a:t>client communications</a:t>
            </a:r>
          </a:p>
          <a:p>
            <a:endParaRPr lang="en-AU" dirty="0"/>
          </a:p>
          <a:p>
            <a:r>
              <a:rPr lang="en-AU" dirty="0"/>
              <a:t>tattoo paraphernalia and hardware</a:t>
            </a:r>
          </a:p>
          <a:p>
            <a:endParaRPr lang="en-AU" dirty="0"/>
          </a:p>
          <a:p>
            <a:r>
              <a:rPr lang="en-AU" dirty="0"/>
              <a:t>stencils</a:t>
            </a:r>
          </a:p>
          <a:p>
            <a:endParaRPr lang="en-AU" dirty="0"/>
          </a:p>
          <a:p>
            <a:r>
              <a:rPr lang="en-AU" dirty="0"/>
              <a:t>illustrations</a:t>
            </a:r>
          </a:p>
          <a:p>
            <a:endParaRPr lang="en-AU" dirty="0"/>
          </a:p>
          <a:p>
            <a:r>
              <a:rPr lang="en-AU" dirty="0"/>
              <a:t>studio sounds</a:t>
            </a:r>
          </a:p>
          <a:p>
            <a:endParaRPr lang="en-AU" dirty="0"/>
          </a:p>
          <a:p>
            <a:r>
              <a:rPr lang="en-AU" dirty="0"/>
              <a:t>research materials</a:t>
            </a:r>
          </a:p>
          <a:p>
            <a:endParaRPr lang="en-AU" dirty="0"/>
          </a:p>
          <a:p>
            <a:r>
              <a:rPr lang="en-AU" dirty="0"/>
              <a:t>fieldwork images</a:t>
            </a:r>
          </a:p>
          <a:p>
            <a:endParaRPr lang="en-AU" dirty="0"/>
          </a:p>
          <a:p>
            <a:r>
              <a:rPr lang="en-AU" dirty="0"/>
              <a:t>‘take something, leave something’ activity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131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FB1A40-50A9-29FE-8C29-1449B931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1810512"/>
            <a:ext cx="10972800" cy="4562856"/>
          </a:xfrm>
        </p:spPr>
        <p:txBody>
          <a:bodyPr>
            <a:normAutofit/>
          </a:bodyPr>
          <a:lstStyle/>
          <a:p>
            <a:r>
              <a:rPr lang="en-US" sz="4800" dirty="0"/>
              <a:t>artist as co-researcher. </a:t>
            </a:r>
            <a:br>
              <a:rPr lang="en-US" sz="4800" dirty="0"/>
            </a:br>
            <a:r>
              <a:rPr lang="en-US" sz="4800" dirty="0"/>
              <a:t>the value of collaborative and creative methodologies.</a:t>
            </a:r>
          </a:p>
        </p:txBody>
      </p:sp>
    </p:spTree>
    <p:extLst>
      <p:ext uri="{BB962C8B-B14F-4D97-AF65-F5344CB8AC3E}">
        <p14:creationId xmlns:p14="http://schemas.microsoft.com/office/powerpoint/2010/main" val="60418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FC244A3C-E717-CB53-7222-4216655B7131}"/>
              </a:ext>
            </a:extLst>
          </p:cNvPr>
          <p:cNvSpPr/>
          <p:nvPr/>
        </p:nvSpPr>
        <p:spPr>
          <a:xfrm>
            <a:off x="6721925" y="6109"/>
            <a:ext cx="5252361" cy="35752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8267A9-079D-B48D-8736-7B4527BEAEA7}"/>
              </a:ext>
            </a:extLst>
          </p:cNvPr>
          <p:cNvSpPr/>
          <p:nvPr/>
        </p:nvSpPr>
        <p:spPr>
          <a:xfrm>
            <a:off x="6346371" y="3836218"/>
            <a:ext cx="4618263" cy="293550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B55D18-8B34-7BE0-52D3-A3973DE1FF06}"/>
              </a:ext>
            </a:extLst>
          </p:cNvPr>
          <p:cNvSpPr/>
          <p:nvPr/>
        </p:nvSpPr>
        <p:spPr>
          <a:xfrm>
            <a:off x="495300" y="3663109"/>
            <a:ext cx="4539344" cy="2946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29569E-A6A5-BBD2-C2FB-55937F78C277}"/>
              </a:ext>
            </a:extLst>
          </p:cNvPr>
          <p:cNvSpPr/>
          <p:nvPr/>
        </p:nvSpPr>
        <p:spPr>
          <a:xfrm>
            <a:off x="217714" y="175472"/>
            <a:ext cx="4325711" cy="27636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80526-2081-8C3A-08F6-508EAF9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651562"/>
            <a:ext cx="11201400" cy="1320558"/>
          </a:xfrm>
        </p:spPr>
        <p:txBody>
          <a:bodyPr>
            <a:normAutofit/>
          </a:bodyPr>
          <a:lstStyle/>
          <a:p>
            <a:r>
              <a:rPr lang="en-AU" sz="8800" dirty="0"/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31732-C17D-B588-FFA2-197B4BE075A9}"/>
              </a:ext>
            </a:extLst>
          </p:cNvPr>
          <p:cNvSpPr txBox="1"/>
          <p:nvPr/>
        </p:nvSpPr>
        <p:spPr>
          <a:xfrm>
            <a:off x="7402286" y="730491"/>
            <a:ext cx="4789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Collaborative (point in time; post- and pre-fieldwork; exhibition)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Solo (fieldwork; tattooist practice; exhibition)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Write-up (exhibition materials; papers)</a:t>
            </a:r>
          </a:p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871A1-5784-53F5-933E-771EE55D4337}"/>
              </a:ext>
            </a:extLst>
          </p:cNvPr>
          <p:cNvSpPr txBox="1"/>
          <p:nvPr/>
        </p:nvSpPr>
        <p:spPr>
          <a:xfrm>
            <a:off x="772886" y="772812"/>
            <a:ext cx="4027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Collaborative fieldwork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Observations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C41FE-AC08-7CD8-A8B8-5BE4B7587517}"/>
              </a:ext>
            </a:extLst>
          </p:cNvPr>
          <p:cNvSpPr txBox="1"/>
          <p:nvPr/>
        </p:nvSpPr>
        <p:spPr>
          <a:xfrm>
            <a:off x="1227365" y="4017033"/>
            <a:ext cx="3573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Tattooist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client briefs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sketches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designs &amp; redesigns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client communications (texts; emails; Instagram)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audio</a:t>
            </a:r>
          </a:p>
          <a:p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DB8CC-F6D0-F7FB-A7D8-E63D939B157D}"/>
              </a:ext>
            </a:extLst>
          </p:cNvPr>
          <p:cNvSpPr txBox="1"/>
          <p:nvPr/>
        </p:nvSpPr>
        <p:spPr>
          <a:xfrm>
            <a:off x="6897460" y="4256294"/>
            <a:ext cx="4433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Audience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Public talk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survey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Exhibition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focus group; interviews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participatory activity:</a:t>
            </a:r>
          </a:p>
          <a:p>
            <a:r>
              <a:rPr lang="en-AU" sz="2000" dirty="0"/>
              <a:t>         drawings; messages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71818-66DC-7D8B-4CCD-9C219698FCD9}"/>
              </a:ext>
            </a:extLst>
          </p:cNvPr>
          <p:cNvSpPr txBox="1"/>
          <p:nvPr/>
        </p:nvSpPr>
        <p:spPr>
          <a:xfrm>
            <a:off x="2095500" y="268290"/>
            <a:ext cx="1382486" cy="38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UK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09FBEC-304E-B9A8-71E8-58C1490DE642}"/>
              </a:ext>
            </a:extLst>
          </p:cNvPr>
          <p:cNvSpPr txBox="1"/>
          <p:nvPr/>
        </p:nvSpPr>
        <p:spPr>
          <a:xfrm>
            <a:off x="2322739" y="3724773"/>
            <a:ext cx="1382486" cy="38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UK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597977-2C2F-2BA1-CB19-A1EB6286262D}"/>
              </a:ext>
            </a:extLst>
          </p:cNvPr>
          <p:cNvSpPr txBox="1"/>
          <p:nvPr/>
        </p:nvSpPr>
        <p:spPr>
          <a:xfrm>
            <a:off x="7894863" y="331727"/>
            <a:ext cx="306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UK / AUSTRALIA/ ONLINE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B4873-23EE-A180-B14E-34F25F87708C}"/>
              </a:ext>
            </a:extLst>
          </p:cNvPr>
          <p:cNvSpPr txBox="1"/>
          <p:nvPr/>
        </p:nvSpPr>
        <p:spPr>
          <a:xfrm>
            <a:off x="7775115" y="3922501"/>
            <a:ext cx="214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AUSTRALIA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305872-7F24-A9B8-5E99-3FB94C6CF696}"/>
                  </a:ext>
                </a:extLst>
              </p14:cNvPr>
              <p14:cNvContentPartPr/>
              <p14:nvPr/>
            </p14:nvContentPartPr>
            <p14:xfrm>
              <a:off x="6215160" y="531600"/>
              <a:ext cx="1101600" cy="2124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305872-7F24-A9B8-5E99-3FB94C6CF6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9040" y="525480"/>
                <a:ext cx="1113840" cy="213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12E9F72-98A3-F84F-23D9-BE28151CAB46}"/>
              </a:ext>
            </a:extLst>
          </p:cNvPr>
          <p:cNvGrpSpPr/>
          <p:nvPr/>
        </p:nvGrpSpPr>
        <p:grpSpPr>
          <a:xfrm>
            <a:off x="2547120" y="737520"/>
            <a:ext cx="4782960" cy="3814560"/>
            <a:chOff x="2547120" y="737520"/>
            <a:chExt cx="4782960" cy="38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75F0743-F151-1CCB-580C-E97B4B51F250}"/>
                    </a:ext>
                  </a:extLst>
                </p14:cNvPr>
                <p14:cNvContentPartPr/>
                <p14:nvPr/>
              </p14:nvContentPartPr>
              <p14:xfrm>
                <a:off x="4321200" y="737520"/>
                <a:ext cx="1616040" cy="1782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75F0743-F151-1CCB-580C-E97B4B51F25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5080" y="731400"/>
                  <a:ext cx="1628280" cy="179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9E85834-0EA3-0B6E-DC5A-6854D01474DA}"/>
                    </a:ext>
                  </a:extLst>
                </p14:cNvPr>
                <p14:cNvContentPartPr/>
                <p14:nvPr/>
              </p14:nvContentPartPr>
              <p14:xfrm>
                <a:off x="2547120" y="3087240"/>
                <a:ext cx="1872360" cy="486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9E85834-0EA3-0B6E-DC5A-6854D01474D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41000" y="3081120"/>
                  <a:ext cx="188460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1C52929-2627-04B5-D192-72CDCC8DBC19}"/>
                    </a:ext>
                  </a:extLst>
                </p14:cNvPr>
                <p14:cNvContentPartPr/>
                <p14:nvPr/>
              </p14:nvContentPartPr>
              <p14:xfrm>
                <a:off x="5747520" y="3766200"/>
                <a:ext cx="1131120" cy="785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1C52929-2627-04B5-D192-72CDCC8DBC1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41400" y="3760080"/>
                  <a:ext cx="114336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9478A8A-A72A-C88B-6F34-98F22FEFA5A4}"/>
                    </a:ext>
                  </a:extLst>
                </p14:cNvPr>
                <p14:cNvContentPartPr/>
                <p14:nvPr/>
              </p14:nvContentPartPr>
              <p14:xfrm>
                <a:off x="3750960" y="2542200"/>
                <a:ext cx="3579120" cy="1712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9478A8A-A72A-C88B-6F34-98F22FEFA5A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44840" y="2536080"/>
                  <a:ext cx="3591360" cy="172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DFAA627-13B5-7B0A-8350-997935AB062A}"/>
                  </a:ext>
                </a:extLst>
              </p14:cNvPr>
              <p14:cNvContentPartPr/>
              <p14:nvPr/>
            </p14:nvContentPartPr>
            <p14:xfrm>
              <a:off x="1241040" y="4221240"/>
              <a:ext cx="2547720" cy="6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DFAA627-13B5-7B0A-8350-997935AB062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87040" y="4113600"/>
                <a:ext cx="265536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B3B8C91-34BC-692A-E930-16800BB7CB06}"/>
                  </a:ext>
                </a:extLst>
              </p14:cNvPr>
              <p14:cNvContentPartPr/>
              <p14:nvPr/>
            </p14:nvContentPartPr>
            <p14:xfrm>
              <a:off x="914520" y="1001040"/>
              <a:ext cx="3177000" cy="11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B3B8C91-34BC-692A-E930-16800BB7CB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0520" y="893400"/>
                <a:ext cx="328464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EF3ED62-B36C-EBE6-F4A5-2DDD734828D1}"/>
                  </a:ext>
                </a:extLst>
              </p14:cNvPr>
              <p14:cNvContentPartPr/>
              <p14:nvPr/>
            </p14:nvContentPartPr>
            <p14:xfrm>
              <a:off x="7793760" y="936240"/>
              <a:ext cx="133020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EF3ED62-B36C-EBE6-F4A5-2DDD734828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0120" y="828240"/>
                <a:ext cx="1437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88BB06A-0164-951E-BE65-1F66FD1CD70F}"/>
                  </a:ext>
                </a:extLst>
              </p14:cNvPr>
              <p14:cNvContentPartPr/>
              <p14:nvPr/>
            </p14:nvContentPartPr>
            <p14:xfrm>
              <a:off x="7565520" y="934800"/>
              <a:ext cx="542520" cy="34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88BB06A-0164-951E-BE65-1F66FD1CD7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11880" y="827160"/>
                <a:ext cx="65016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C4452BE-E893-3111-D953-E73291F6150D}"/>
                  </a:ext>
                </a:extLst>
              </p14:cNvPr>
              <p14:cNvContentPartPr/>
              <p14:nvPr/>
            </p14:nvContentPartPr>
            <p14:xfrm>
              <a:off x="7064400" y="4345080"/>
              <a:ext cx="3418920" cy="140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C4452BE-E893-3111-D953-E73291F615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010760" y="4237080"/>
                <a:ext cx="3526560" cy="35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100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FD3D9-B962-C197-3C95-3C6CB055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68E433B-6E05-224E-C170-6BB17E836248}"/>
              </a:ext>
            </a:extLst>
          </p:cNvPr>
          <p:cNvSpPr txBox="1"/>
          <p:nvPr/>
        </p:nvSpPr>
        <p:spPr>
          <a:xfrm>
            <a:off x="344424" y="321126"/>
            <a:ext cx="11503152" cy="120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WhatsApp as a lightweight, relational collaboration space</a:t>
            </a:r>
          </a:p>
        </p:txBody>
      </p:sp>
      <p:pic>
        <p:nvPicPr>
          <p:cNvPr id="11" name="Picture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892821-00DE-E75C-6EFB-F7E30326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50532" r="4000" b="2292"/>
          <a:stretch>
            <a:fillRect/>
          </a:stretch>
        </p:blipFill>
        <p:spPr>
          <a:xfrm>
            <a:off x="344424" y="2097387"/>
            <a:ext cx="6057004" cy="2820602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3806B0C-8070-589D-0BB1-BD266F93C146}"/>
              </a:ext>
            </a:extLst>
          </p:cNvPr>
          <p:cNvSpPr txBox="1">
            <a:spLocks/>
          </p:cNvSpPr>
          <p:nvPr/>
        </p:nvSpPr>
        <p:spPr>
          <a:xfrm>
            <a:off x="6820055" y="2587023"/>
            <a:ext cx="5027521" cy="427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GB" sz="1400" dirty="0"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1/30/25, 7:59 PM -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 McDade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At the risk of taking this into a tenuous tangent—are you familiar with the gloves that Imogen heap made, that alter sounds in a mic based on the hand gesture and movements? I feel like this Synesthesia themed stuff is really interesting when considering the broader connection of all things. Visuals have sounds, sounds have smells, etc… 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A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1/30/25, 8:00 PM -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 McDade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I'll get back to the other stuff tomorrow on my way to work!</a:t>
            </a:r>
            <a:endParaRPr lang="en-A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1/30/25, 10:32 PM -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Marie Hadley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Oh that's so cool! … </a:t>
            </a:r>
            <a:r>
              <a:rPr lang="en-GB" sz="1400" dirty="0" err="1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ps</a:t>
            </a: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the tangents are where the magic happens! </a:t>
            </a:r>
            <a:r>
              <a:rPr lang="en-GB" sz="1400" dirty="0" err="1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Pps</a:t>
            </a:r>
            <a:r>
              <a:rPr lang="en-GB" sz="1400" dirty="0"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hopefully have those ethics doc in your email later today</a:t>
            </a:r>
            <a:endParaRPr lang="en-A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5DC71-2631-DE7A-F235-3883AA828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28200" b="2027"/>
          <a:stretch>
            <a:fillRect/>
          </a:stretch>
        </p:blipFill>
        <p:spPr>
          <a:xfrm>
            <a:off x="7153574" y="1144225"/>
            <a:ext cx="4694002" cy="16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double decker bus on a street with brick buildings with Merseyside Maritime Museum in the background&#10;&#10;AI-generated content may be incorrect.">
            <a:extLst>
              <a:ext uri="{FF2B5EF4-FFF2-40B4-BE49-F238E27FC236}">
                <a16:creationId xmlns:a16="http://schemas.microsoft.com/office/drawing/2014/main" id="{3A7F970D-DF9F-178E-33A7-D45BB3400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68" y="1"/>
            <a:ext cx="914399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D77740-9783-5376-5609-E3DF10F95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7" y="11662"/>
            <a:ext cx="5453743" cy="4090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apcut linked in 19 April lv_0_20250419062204 (1)">
            <a:hlinkClick r:id="" action="ppaction://media"/>
            <a:extLst>
              <a:ext uri="{FF2B5EF4-FFF2-40B4-BE49-F238E27FC236}">
                <a16:creationId xmlns:a16="http://schemas.microsoft.com/office/drawing/2014/main" id="{3188BF27-DA8E-5364-84ED-BA7BAD7BD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8257" y="3778608"/>
            <a:ext cx="5453743" cy="3067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7CBBB-EA8B-2D1E-0324-8BFD1766910F}"/>
              </a:ext>
            </a:extLst>
          </p:cNvPr>
          <p:cNvSpPr txBox="1"/>
          <p:nvPr/>
        </p:nvSpPr>
        <p:spPr>
          <a:xfrm>
            <a:off x="-1" y="204394"/>
            <a:ext cx="50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highlight>
                  <a:srgbClr val="FFFFFF"/>
                </a:highlight>
                <a:cs typeface="Arial" panose="020B0604020202020204" pitchFamily="34" charset="0"/>
              </a:rPr>
              <a:t>walk. talk. catch the bus</a:t>
            </a:r>
            <a:r>
              <a:rPr lang="en-AU" sz="2400" dirty="0">
                <a:highlight>
                  <a:srgbClr val="FFFFFF"/>
                </a:highlight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541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D376D1-2959-D9D2-CABD-5FB3898EE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4"/>
          <a:stretch>
            <a:fillRect/>
          </a:stretch>
        </p:blipFill>
        <p:spPr>
          <a:xfrm rot="5400000">
            <a:off x="5291924" y="66784"/>
            <a:ext cx="6966859" cy="683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55D939-ED9D-5214-3ABD-18D8DF8C3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b="-3593"/>
          <a:stretch>
            <a:fillRect/>
          </a:stretch>
        </p:blipFill>
        <p:spPr>
          <a:xfrm rot="5400000">
            <a:off x="-865415" y="658587"/>
            <a:ext cx="6966858" cy="56496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5624EA-969B-8E86-8B53-AF09A99F58B3}"/>
              </a:ext>
            </a:extLst>
          </p:cNvPr>
          <p:cNvSpPr txBox="1"/>
          <p:nvPr/>
        </p:nvSpPr>
        <p:spPr>
          <a:xfrm>
            <a:off x="146092" y="193508"/>
            <a:ext cx="4943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highlight>
                  <a:srgbClr val="FFFFFF"/>
                </a:highlight>
                <a:cs typeface="Arial" panose="020B0604020202020204" pitchFamily="34" charset="0"/>
              </a:rPr>
              <a:t>experience the everyday.</a:t>
            </a:r>
          </a:p>
        </p:txBody>
      </p:sp>
    </p:spTree>
    <p:extLst>
      <p:ext uri="{BB962C8B-B14F-4D97-AF65-F5344CB8AC3E}">
        <p14:creationId xmlns:p14="http://schemas.microsoft.com/office/powerpoint/2010/main" val="900551181"/>
      </p:ext>
    </p:extLst>
  </p:cSld>
  <p:clrMapOvr>
    <a:masterClrMapping/>
  </p:clrMapOvr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156391-F804-4A06-B48F-8124C299B4D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FAE7ADC-5572-47FE-BE40-4792EA70A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232D5D-6EDA-4316-A27A-FEC1DABA69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{9A0F6ADE-1961-4DE6-B1CE-AEB4A1213E5D}9901052e-9f9b-49a5-9493-59375491d64e-TF100df7e3-a978-4a95-a97b-183e1fcc9fc7_win32</Template>
  <TotalTime>10779</TotalTime>
  <Words>438</Words>
  <Application>Microsoft Office PowerPoint</Application>
  <PresentationFormat>Widescreen</PresentationFormat>
  <Paragraphs>89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Arial</vt:lpstr>
      <vt:lpstr>Neue Haas Grotesk Text Pro</vt:lpstr>
      <vt:lpstr>DuneVTI</vt:lpstr>
      <vt:lpstr>Navigating grey lines </vt:lpstr>
      <vt:lpstr>PowerPoint Presentation</vt:lpstr>
      <vt:lpstr>PowerPoint Presentation</vt:lpstr>
      <vt:lpstr>authorship dynamics collaboration dynamics</vt:lpstr>
      <vt:lpstr>artist as co-researcher.  the value of collaborative and creative methodologies.</vt:lpstr>
      <vt:lpstr>data</vt:lpstr>
      <vt:lpstr>PowerPoint Presentation</vt:lpstr>
      <vt:lpstr>PowerPoint Presentation</vt:lpstr>
      <vt:lpstr>PowerPoint Presentation</vt:lpstr>
      <vt:lpstr>listen with the body. </vt:lpstr>
      <vt:lpstr>PowerPoint Presentation</vt:lpstr>
      <vt:lpstr>A blueprint.</vt:lpstr>
      <vt:lpstr>PowerPoint Presentation</vt:lpstr>
      <vt:lpstr>PowerPoint Presentation</vt:lpstr>
    </vt:vector>
  </TitlesOfParts>
  <Company>The University of Newcastle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Hadley</dc:creator>
  <cp:lastModifiedBy>Marie Hadley</cp:lastModifiedBy>
  <cp:revision>10</cp:revision>
  <dcterms:created xsi:type="dcterms:W3CDTF">2026-03-07T03:14:00Z</dcterms:created>
  <dcterms:modified xsi:type="dcterms:W3CDTF">2026-06-07T06:20:19Z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